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6" r:id="rId4"/>
    <p:sldMasterId id="2147483709" r:id="rId5"/>
    <p:sldMasterId id="2147483668" r:id="rId6"/>
    <p:sldMasterId id="2147483677" r:id="rId7"/>
  </p:sldMasterIdLst>
  <p:notesMasterIdLst>
    <p:notesMasterId r:id="rId41"/>
  </p:notesMasterIdLst>
  <p:handoutMasterIdLst>
    <p:handoutMasterId r:id="rId42"/>
  </p:handoutMasterIdLst>
  <p:sldIdLst>
    <p:sldId id="500" r:id="rId8"/>
    <p:sldId id="479" r:id="rId9"/>
    <p:sldId id="377" r:id="rId10"/>
    <p:sldId id="368" r:id="rId11"/>
    <p:sldId id="369" r:id="rId12"/>
    <p:sldId id="372" r:id="rId13"/>
    <p:sldId id="373" r:id="rId14"/>
    <p:sldId id="374" r:id="rId15"/>
    <p:sldId id="370" r:id="rId16"/>
    <p:sldId id="375" r:id="rId17"/>
    <p:sldId id="365" r:id="rId18"/>
    <p:sldId id="367" r:id="rId19"/>
    <p:sldId id="505" r:id="rId20"/>
    <p:sldId id="507" r:id="rId21"/>
    <p:sldId id="506" r:id="rId22"/>
    <p:sldId id="501" r:id="rId23"/>
    <p:sldId id="502" r:id="rId24"/>
    <p:sldId id="1904" r:id="rId25"/>
    <p:sldId id="508" r:id="rId26"/>
    <p:sldId id="1906" r:id="rId27"/>
    <p:sldId id="1907" r:id="rId28"/>
    <p:sldId id="1908" r:id="rId29"/>
    <p:sldId id="503" r:id="rId30"/>
    <p:sldId id="1909" r:id="rId31"/>
    <p:sldId id="509" r:id="rId32"/>
    <p:sldId id="1910" r:id="rId33"/>
    <p:sldId id="1911" r:id="rId34"/>
    <p:sldId id="510" r:id="rId35"/>
    <p:sldId id="514" r:id="rId36"/>
    <p:sldId id="481" r:id="rId37"/>
    <p:sldId id="1901" r:id="rId38"/>
    <p:sldId id="1902" r:id="rId39"/>
    <p:sldId id="292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6A3ADBC-0B31-8E44-910E-AFB280B0E892}">
          <p14:sldIdLst>
            <p14:sldId id="500"/>
            <p14:sldId id="479"/>
            <p14:sldId id="377"/>
            <p14:sldId id="368"/>
            <p14:sldId id="369"/>
            <p14:sldId id="372"/>
            <p14:sldId id="373"/>
            <p14:sldId id="374"/>
            <p14:sldId id="370"/>
            <p14:sldId id="375"/>
            <p14:sldId id="365"/>
            <p14:sldId id="367"/>
            <p14:sldId id="505"/>
            <p14:sldId id="507"/>
            <p14:sldId id="506"/>
            <p14:sldId id="501"/>
            <p14:sldId id="502"/>
            <p14:sldId id="1904"/>
            <p14:sldId id="508"/>
            <p14:sldId id="1906"/>
            <p14:sldId id="1907"/>
            <p14:sldId id="1908"/>
            <p14:sldId id="503"/>
            <p14:sldId id="1909"/>
            <p14:sldId id="509"/>
            <p14:sldId id="1910"/>
            <p14:sldId id="1911"/>
            <p14:sldId id="510"/>
            <p14:sldId id="514"/>
            <p14:sldId id="481"/>
            <p14:sldId id="1901"/>
            <p14:sldId id="1902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877"/>
    <a:srgbClr val="E4FDC2"/>
    <a:srgbClr val="DAFDA7"/>
    <a:srgbClr val="F1FDDC"/>
    <a:srgbClr val="B5EEFF"/>
    <a:srgbClr val="5D9CDD"/>
    <a:srgbClr val="8064A2"/>
    <a:srgbClr val="6C8F9B"/>
    <a:srgbClr val="5E60C9"/>
    <a:srgbClr val="6C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4243" autoAdjust="0"/>
  </p:normalViewPr>
  <p:slideViewPr>
    <p:cSldViewPr>
      <p:cViewPr>
        <p:scale>
          <a:sx n="109" d="100"/>
          <a:sy n="109" d="100"/>
        </p:scale>
        <p:origin x="904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656"/>
    </p:cViewPr>
  </p:sorterViewPr>
  <p:notesViewPr>
    <p:cSldViewPr>
      <p:cViewPr varScale="1">
        <p:scale>
          <a:sx n="115" d="100"/>
          <a:sy n="115" d="100"/>
        </p:scale>
        <p:origin x="42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foa\Downloads\Fuel_pattern_test\opt_export_0_inv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Fitness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16A-2747-8274-599B2D45C3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16A-2747-8274-599B2D45C3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16A-2747-8274-599B2D45C3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16A-2747-8274-599B2D45C30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B16A-2747-8274-599B2D45C30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B16A-2747-8274-599B2D45C3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P1</c:v>
                </c:pt>
                <c:pt idx="1">
                  <c:v>P2</c:v>
                </c:pt>
                <c:pt idx="2">
                  <c:v>P3</c:v>
                </c:pt>
                <c:pt idx="3">
                  <c:v>P4</c:v>
                </c:pt>
                <c:pt idx="4">
                  <c:v>P5</c:v>
                </c:pt>
                <c:pt idx="5">
                  <c:v>P6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8.2000000000000011</c:v>
                </c:pt>
                <c:pt idx="2">
                  <c:v>1.4</c:v>
                </c:pt>
                <c:pt idx="3">
                  <c:v>0.98</c:v>
                </c:pt>
                <c:pt idx="4">
                  <c:v>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1-B342-9394-B229E35E890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Sheet1!$A$2:$A$95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9E-004D-93D9-96026F593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45672"/>
        <c:axId val="2108196920"/>
      </c:scatterChart>
      <c:valAx>
        <c:axId val="210814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Evaluations</a:t>
                </a:r>
                <a:r>
                  <a:rPr lang="en-US" sz="1300" baseline="0" dirty="0"/>
                  <a:t> (Generation # * Population size)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96920"/>
        <c:crosses val="autoZero"/>
        <c:crossBetween val="midCat"/>
      </c:valAx>
      <c:valAx>
        <c:axId val="210819692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baseline="0" dirty="0">
                    <a:effectLst/>
                  </a:rPr>
                  <a:t>cycle length (days)</a:t>
                </a:r>
                <a:endParaRPr lang="en-US" sz="13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45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timeMrTau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Sheet1!$C$2:$C$95</c:f>
              <c:numCache>
                <c:formatCode>General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7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</c:numCache>
            </c:numRef>
          </c:xVal>
          <c:yVal>
            <c:numRef>
              <c:f>Sheet1!$D$2:$D$95</c:f>
              <c:numCache>
                <c:formatCode>General</c:formatCode>
                <c:ptCount val="94"/>
                <c:pt idx="0">
                  <c:v>493.55341363299999</c:v>
                </c:pt>
                <c:pt idx="1">
                  <c:v>488.42903337199982</c:v>
                </c:pt>
                <c:pt idx="2">
                  <c:v>518.56456281099975</c:v>
                </c:pt>
                <c:pt idx="3">
                  <c:v>575.31277735499998</c:v>
                </c:pt>
                <c:pt idx="4">
                  <c:v>598.91396415099996</c:v>
                </c:pt>
                <c:pt idx="5">
                  <c:v>493.55341363299999</c:v>
                </c:pt>
                <c:pt idx="6">
                  <c:v>488.42903337199982</c:v>
                </c:pt>
                <c:pt idx="7">
                  <c:v>518.56456281099975</c:v>
                </c:pt>
                <c:pt idx="8">
                  <c:v>575.31277735499998</c:v>
                </c:pt>
                <c:pt idx="9">
                  <c:v>598.91396415099996</c:v>
                </c:pt>
                <c:pt idx="10">
                  <c:v>555.99075445200003</c:v>
                </c:pt>
                <c:pt idx="11">
                  <c:v>542.137402049</c:v>
                </c:pt>
                <c:pt idx="12">
                  <c:v>543.33535594</c:v>
                </c:pt>
                <c:pt idx="13">
                  <c:v>512.35257525199972</c:v>
                </c:pt>
                <c:pt idx="14">
                  <c:v>530.81816770699982</c:v>
                </c:pt>
                <c:pt idx="15">
                  <c:v>512.35257525199972</c:v>
                </c:pt>
                <c:pt idx="16">
                  <c:v>499.67914810299999</c:v>
                </c:pt>
                <c:pt idx="17">
                  <c:v>494.78485882199999</c:v>
                </c:pt>
                <c:pt idx="18">
                  <c:v>518.56456281099975</c:v>
                </c:pt>
                <c:pt idx="19">
                  <c:v>488.42903337199982</c:v>
                </c:pt>
                <c:pt idx="20">
                  <c:v>488.42903337199982</c:v>
                </c:pt>
                <c:pt idx="21">
                  <c:v>488.42903337199982</c:v>
                </c:pt>
                <c:pt idx="22">
                  <c:v>526.295110798</c:v>
                </c:pt>
                <c:pt idx="23">
                  <c:v>535.71183736800003</c:v>
                </c:pt>
                <c:pt idx="24">
                  <c:v>517.58320892899997</c:v>
                </c:pt>
                <c:pt idx="25">
                  <c:v>576.16003941199972</c:v>
                </c:pt>
                <c:pt idx="26">
                  <c:v>521.80961023700002</c:v>
                </c:pt>
                <c:pt idx="27">
                  <c:v>599.26009100199997</c:v>
                </c:pt>
                <c:pt idx="28">
                  <c:v>530.81816770699982</c:v>
                </c:pt>
                <c:pt idx="29">
                  <c:v>575.31277735499998</c:v>
                </c:pt>
                <c:pt idx="30">
                  <c:v>544.28079360699996</c:v>
                </c:pt>
                <c:pt idx="31">
                  <c:v>597.73142076700003</c:v>
                </c:pt>
                <c:pt idx="32">
                  <c:v>570.09825948799983</c:v>
                </c:pt>
                <c:pt idx="33">
                  <c:v>599.40696925700001</c:v>
                </c:pt>
                <c:pt idx="34">
                  <c:v>596.37323889799973</c:v>
                </c:pt>
                <c:pt idx="35">
                  <c:v>597.44708808799976</c:v>
                </c:pt>
                <c:pt idx="36">
                  <c:v>582.49877682199997</c:v>
                </c:pt>
                <c:pt idx="37">
                  <c:v>597.44708808799976</c:v>
                </c:pt>
                <c:pt idx="38">
                  <c:v>575.31277735499998</c:v>
                </c:pt>
                <c:pt idx="39">
                  <c:v>575.31277735499998</c:v>
                </c:pt>
                <c:pt idx="40">
                  <c:v>597.73142076700003</c:v>
                </c:pt>
                <c:pt idx="41">
                  <c:v>599.40696925700001</c:v>
                </c:pt>
                <c:pt idx="42">
                  <c:v>599.40696925700001</c:v>
                </c:pt>
                <c:pt idx="43">
                  <c:v>575.31277735499998</c:v>
                </c:pt>
                <c:pt idx="44">
                  <c:v>597.44708808799976</c:v>
                </c:pt>
                <c:pt idx="45">
                  <c:v>582.49877682199997</c:v>
                </c:pt>
                <c:pt idx="46">
                  <c:v>597.73142076700003</c:v>
                </c:pt>
                <c:pt idx="47">
                  <c:v>594.95001176299979</c:v>
                </c:pt>
                <c:pt idx="48">
                  <c:v>598.91396415099996</c:v>
                </c:pt>
                <c:pt idx="49">
                  <c:v>598.91396415099996</c:v>
                </c:pt>
                <c:pt idx="50">
                  <c:v>599.40696925700001</c:v>
                </c:pt>
                <c:pt idx="51">
                  <c:v>598.91396415099996</c:v>
                </c:pt>
                <c:pt idx="52">
                  <c:v>594.95001176299979</c:v>
                </c:pt>
                <c:pt idx="53">
                  <c:v>597.73142076700003</c:v>
                </c:pt>
                <c:pt idx="54">
                  <c:v>596.37323889799973</c:v>
                </c:pt>
                <c:pt idx="55">
                  <c:v>597.73142076700003</c:v>
                </c:pt>
                <c:pt idx="56">
                  <c:v>599.40696925700001</c:v>
                </c:pt>
                <c:pt idx="57">
                  <c:v>598.91396415099996</c:v>
                </c:pt>
                <c:pt idx="58">
                  <c:v>598.91396415099996</c:v>
                </c:pt>
                <c:pt idx="59">
                  <c:v>598.91396415099996</c:v>
                </c:pt>
                <c:pt idx="60">
                  <c:v>598.91396415099996</c:v>
                </c:pt>
                <c:pt idx="61">
                  <c:v>598.91396415099996</c:v>
                </c:pt>
                <c:pt idx="62">
                  <c:v>598.91396415099996</c:v>
                </c:pt>
                <c:pt idx="63">
                  <c:v>597.73142076700003</c:v>
                </c:pt>
                <c:pt idx="64">
                  <c:v>598.91396415099996</c:v>
                </c:pt>
                <c:pt idx="65">
                  <c:v>598.91396415099996</c:v>
                </c:pt>
                <c:pt idx="66">
                  <c:v>597.73142076700003</c:v>
                </c:pt>
                <c:pt idx="67">
                  <c:v>598.91396415099996</c:v>
                </c:pt>
                <c:pt idx="68">
                  <c:v>597.73142076700003</c:v>
                </c:pt>
                <c:pt idx="69">
                  <c:v>598.91396415099996</c:v>
                </c:pt>
                <c:pt idx="70">
                  <c:v>598.91396415099996</c:v>
                </c:pt>
                <c:pt idx="71">
                  <c:v>598.91396415099996</c:v>
                </c:pt>
                <c:pt idx="72">
                  <c:v>598.91396415099996</c:v>
                </c:pt>
                <c:pt idx="73">
                  <c:v>598.91396415099996</c:v>
                </c:pt>
                <c:pt idx="74">
                  <c:v>598.91396415099996</c:v>
                </c:pt>
                <c:pt idx="75">
                  <c:v>598.91396415099996</c:v>
                </c:pt>
                <c:pt idx="76">
                  <c:v>598.91396415099996</c:v>
                </c:pt>
                <c:pt idx="77">
                  <c:v>598.91396415099996</c:v>
                </c:pt>
                <c:pt idx="78">
                  <c:v>598.91396415099996</c:v>
                </c:pt>
                <c:pt idx="79">
                  <c:v>598.91396415099996</c:v>
                </c:pt>
                <c:pt idx="80">
                  <c:v>598.91396415099996</c:v>
                </c:pt>
                <c:pt idx="81">
                  <c:v>598.91396415099996</c:v>
                </c:pt>
                <c:pt idx="82">
                  <c:v>598.91396415099996</c:v>
                </c:pt>
                <c:pt idx="83">
                  <c:v>598.91396415099996</c:v>
                </c:pt>
                <c:pt idx="84">
                  <c:v>598.91396415099996</c:v>
                </c:pt>
                <c:pt idx="85">
                  <c:v>598.91396415099996</c:v>
                </c:pt>
                <c:pt idx="86">
                  <c:v>598.91396415099996</c:v>
                </c:pt>
                <c:pt idx="87">
                  <c:v>598.91396415099996</c:v>
                </c:pt>
                <c:pt idx="88">
                  <c:v>598.91396415099996</c:v>
                </c:pt>
                <c:pt idx="89">
                  <c:v>598.91396415099996</c:v>
                </c:pt>
                <c:pt idx="90">
                  <c:v>598.91396415099996</c:v>
                </c:pt>
                <c:pt idx="91">
                  <c:v>598.91396415099996</c:v>
                </c:pt>
                <c:pt idx="92">
                  <c:v>598.91396415099996</c:v>
                </c:pt>
                <c:pt idx="93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A1-974A-B380-576C28FE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057512"/>
        <c:axId val="2109067160"/>
      </c:scatterChart>
      <c:valAx>
        <c:axId val="2109057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67160"/>
        <c:crosses val="autoZero"/>
        <c:crossBetween val="midCat"/>
      </c:valAx>
      <c:valAx>
        <c:axId val="2109067160"/>
        <c:scaling>
          <c:orientation val="minMax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cycle length</a:t>
                </a:r>
                <a:r>
                  <a:rPr lang="en-US" sz="1300" baseline="0" dirty="0"/>
                  <a:t>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57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Sheet1!$E$2:$E$84</c:f>
              <c:numCache>
                <c:formatCode>General</c:formatCode>
                <c:ptCount val="83"/>
                <c:pt idx="0">
                  <c:v>1</c:v>
                </c:pt>
                <c:pt idx="10">
                  <c:v>2</c:v>
                </c:pt>
                <c:pt idx="22">
                  <c:v>3</c:v>
                </c:pt>
                <c:pt idx="34">
                  <c:v>4</c:v>
                </c:pt>
                <c:pt idx="46">
                  <c:v>5</c:v>
                </c:pt>
                <c:pt idx="58">
                  <c:v>6</c:v>
                </c:pt>
                <c:pt idx="70">
                  <c:v>7</c:v>
                </c:pt>
                <c:pt idx="82">
                  <c:v>8</c:v>
                </c:pt>
              </c:numCache>
            </c:numRef>
          </c:xVal>
          <c:yVal>
            <c:numRef>
              <c:f>Sheet1!$F$2:$F$84</c:f>
              <c:numCache>
                <c:formatCode>General</c:formatCode>
                <c:ptCount val="83"/>
                <c:pt idx="0">
                  <c:v>534.9547502644001</c:v>
                </c:pt>
                <c:pt idx="10">
                  <c:v>519.84444337599996</c:v>
                </c:pt>
                <c:pt idx="22">
                  <c:v>552.49630571820012</c:v>
                </c:pt>
                <c:pt idx="34">
                  <c:v>589.6249883242001</c:v>
                </c:pt>
                <c:pt idx="46">
                  <c:v>597.56163864349969</c:v>
                </c:pt>
                <c:pt idx="58">
                  <c:v>598.67745547420009</c:v>
                </c:pt>
                <c:pt idx="70">
                  <c:v>598.91396415099996</c:v>
                </c:pt>
                <c:pt idx="82">
                  <c:v>598.91396415099996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59-2546-ACAE-48A17EA37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206968"/>
        <c:axId val="2108213640"/>
      </c:scatterChart>
      <c:valAx>
        <c:axId val="2108206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/>
                  <a:t>Generation #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13640"/>
        <c:crosses val="autoZero"/>
        <c:crossBetween val="midCat"/>
      </c:valAx>
      <c:valAx>
        <c:axId val="210821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/>
                  <a:t>Average</a:t>
                </a:r>
                <a:r>
                  <a:rPr lang="en-US" sz="1300" baseline="0" dirty="0"/>
                  <a:t> Cycle Length (days)</a:t>
                </a:r>
                <a:endParaRPr lang="en-US" sz="13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206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0.68641</cdr:x>
      <cdr:y>0.25891</cdr:y>
    </cdr:from>
    <cdr:to>
      <cdr:x>0.78718</cdr:x>
      <cdr:y>0.30929</cdr:y>
    </cdr:to>
    <cdr:sp macro="" textlink="">
      <cdr:nvSpPr>
        <cdr:cNvPr id="3" name="Chevron 2">
          <a:extLst xmlns:a="http://schemas.openxmlformats.org/drawingml/2006/main">
            <a:ext uri="{FF2B5EF4-FFF2-40B4-BE49-F238E27FC236}">
              <a16:creationId xmlns:a16="http://schemas.microsoft.com/office/drawing/2014/main" id="{E854FCBD-C8C3-764E-A3E5-356E62674043}"/>
            </a:ext>
          </a:extLst>
        </cdr:cNvPr>
        <cdr:cNvSpPr/>
      </cdr:nvSpPr>
      <cdr:spPr>
        <a:xfrm xmlns:a="http://schemas.openxmlformats.org/drawingml/2006/main" rot="9577692">
          <a:off x="3739396" y="672108"/>
          <a:ext cx="548970" cy="130780"/>
        </a:xfrm>
        <a:prstGeom xmlns:a="http://schemas.openxmlformats.org/drawingml/2006/main" prst="chevron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2">
          <a:schemeClr val="accent4"/>
        </a:fillRef>
        <a:effectRef xmlns:a="http://schemas.openxmlformats.org/drawingml/2006/main" idx="1">
          <a:schemeClr val="accent4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1763AE-1784-428C-B356-0718BB4D3D04}" type="datetimeFigureOut">
              <a:rPr lang="en-US" smtClean="0"/>
              <a:t>7/24/22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38D292-FAC8-4C88-BEF1-49EAD5290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898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54151-02F4-437C-AA39-A693AEE7D050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dirty="0"/>
              <a:t>DRAFT - WORK IN PROGRESS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3B00ED4-9681-430C-A2C6-C2BA4A0F73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070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5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5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9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68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2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89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1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2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81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76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96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DRAFT - WORK IN PROGRESS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4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33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B17E7-2F1E-445E-BC38-A104706CB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3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6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6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9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DRAFT - WORK IN PROGRESS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00ED4-9681-430C-A2C6-C2BA4A0F730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ED8F-9E68-6E48-B444-A9FF34B4B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F2057-8AD1-AC4F-948F-63575AEDA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4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BCCD-F603-1E40-9338-94B0FB14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DB7F3-C180-C741-A874-3E794FE1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C06B-D927-8841-A3BE-F155E7ED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5966-0DD5-E140-8281-E4695711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2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39" b="1"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5" name="INL Logo">
            <a:extLst>
              <a:ext uri="{FF2B5EF4-FFF2-40B4-BE49-F238E27FC236}">
                <a16:creationId xmlns:a16="http://schemas.microsoft.com/office/drawing/2014/main" id="{21EEECFB-01DD-5F4A-AC25-029E8729B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55025" y="5904670"/>
            <a:ext cx="3189597" cy="47345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ensed" panose="020B0506030403020204" pitchFamily="34" charset="0"/>
              </a:defRPr>
            </a:lvl5pPr>
          </a:lstStyle>
          <a:p>
            <a:pPr lvl="0"/>
            <a:endParaRPr lang="en-US"/>
          </a:p>
          <a:p>
            <a:pPr lvl="2"/>
            <a:r>
              <a:rPr lang="en-US"/>
              <a:t>Date</a:t>
            </a:r>
          </a:p>
          <a:p>
            <a:pPr lvl="2"/>
            <a:endParaRPr lang="en-US"/>
          </a:p>
          <a:p>
            <a:pPr lvl="0"/>
            <a:r>
              <a:rPr lang="en-US"/>
              <a:t>Presenter name</a:t>
            </a:r>
          </a:p>
          <a:p>
            <a:pPr lvl="2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06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280" y="1310640"/>
            <a:ext cx="11018519" cy="4780599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45959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254505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4673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38F7-71BE-8C4A-8B91-2F9703AF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0CF4-3D02-E644-B346-06D7A112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375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919756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635174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photo icon below to insert picture</a:t>
            </a:r>
            <a:br>
              <a:rPr lang="en-US"/>
            </a:br>
            <a:r>
              <a:rPr lang="en-US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33038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0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7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  <a:br>
              <a:rPr lang="en-US"/>
            </a:br>
            <a:r>
              <a:rPr lang="en-US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50918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348941" cy="154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901180" y="2133600"/>
            <a:ext cx="5986021" cy="1600200"/>
          </a:xfrm>
          <a:prstGeom prst="rect">
            <a:avLst/>
          </a:prstGeom>
        </p:spPr>
        <p:txBody>
          <a:bodyPr/>
          <a:lstStyle>
            <a:lvl1pPr marL="0" indent="0" algn="r">
              <a:spcAft>
                <a:spcPts val="450"/>
              </a:spcAft>
              <a:buNone/>
              <a:defRPr sz="21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229600" y="4038600"/>
            <a:ext cx="365760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150715"/>
            <a:ext cx="11277600" cy="685799"/>
          </a:xfrm>
          <a:prstGeom prst="rect">
            <a:avLst/>
          </a:prstGeom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5976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A5FB9-150B-8B43-BBDA-E4A396731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7775"/>
            <a:ext cx="12190373" cy="147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2057400"/>
            <a:ext cx="4150151" cy="167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211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08000" y="1905000"/>
            <a:ext cx="11277600" cy="396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443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867306"/>
            <a:ext cx="10515600" cy="953001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11680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1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AD39-1750-3342-8CA4-A45556007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1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57F-6F53-0343-9A33-EA3C5E44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9606-5893-2940-B400-F89D7F0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04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rgbClr val="005976"/>
              </a:buClr>
              <a:defRPr/>
            </a:lvl1pPr>
            <a:lvl2pPr>
              <a:buClr>
                <a:srgbClr val="005976"/>
              </a:buClr>
              <a:defRPr/>
            </a:lvl2pPr>
            <a:lvl3pPr>
              <a:buClr>
                <a:srgbClr val="005976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0B02-2ECD-9B44-9640-838682111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15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95596" y="632619"/>
            <a:ext cx="86360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597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D8CA-2CEC-4FB9-A4F0-82C1698A97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58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LWR_Logo-Colo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43" y="533400"/>
            <a:ext cx="6954860" cy="2842141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5052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Sustaining National Nuclear Assets</a:t>
            </a: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0" y="4495800"/>
            <a:ext cx="121920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6C8F9A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https://lwrs.inl.gov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B25CD1-AAEC-2944-A880-5B3FABFD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9"/>
          <a:stretch/>
        </p:blipFill>
        <p:spPr>
          <a:xfrm>
            <a:off x="1" y="0"/>
            <a:ext cx="12192000" cy="5374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0F98C0-379B-1340-8EC0-CDA501596876}"/>
              </a:ext>
            </a:extLst>
          </p:cNvPr>
          <p:cNvSpPr/>
          <p:nvPr/>
        </p:nvSpPr>
        <p:spPr>
          <a:xfrm>
            <a:off x="0" y="0"/>
            <a:ext cx="12192000" cy="54249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5233" y="5899153"/>
            <a:ext cx="3330289" cy="4846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F2F8D8-C03D-DF41-BF95-AEFFFD155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98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(choose 1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30290D-5BC3-5A48-99F1-F6E9F37BC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78"/>
          <a:stretch/>
        </p:blipFill>
        <p:spPr>
          <a:xfrm>
            <a:off x="0" y="2032"/>
            <a:ext cx="12192000" cy="6855969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2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136" y="1953910"/>
            <a:ext cx="9177865" cy="2292350"/>
          </a:xfrm>
          <a:noFill/>
        </p:spPr>
        <p:txBody>
          <a:bodyPr wrap="square" lIns="365760" tIns="822960" rIns="27432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286" indent="0">
              <a:buFontTx/>
              <a:buNone/>
              <a:defRPr/>
            </a:lvl3pPr>
            <a:lvl4pPr marL="1371430" indent="0">
              <a:buFontTx/>
              <a:buNone/>
              <a:defRPr/>
            </a:lvl4pPr>
            <a:lvl5pPr marL="18285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4119-B3D1-BA43-8719-0792647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33" y="5899150"/>
            <a:ext cx="3330289" cy="48463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A42E622-A8CF-0E42-81D1-5F26F64956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523" y="689986"/>
            <a:ext cx="2889336" cy="1048200"/>
          </a:xfrm>
        </p:spPr>
        <p:txBody>
          <a:bodyPr anchor="b" anchorCtr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June 1, 2020</a:t>
            </a:r>
          </a:p>
          <a:p>
            <a:pPr>
              <a:spcBef>
                <a:spcPts val="500"/>
              </a:spcBef>
            </a:pPr>
            <a:r>
              <a:rPr lang="en-US" sz="1800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5899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F224CA-CE17-7D41-B86C-EAB03715B26C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694467-341C-D74D-AD80-3302F5CEDB2A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B71BC2-5635-8644-9B34-09FFA64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8CCA-15EA-6249-B8BE-40EC5312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ED0F-89BA-3B42-A124-04F6294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12E85-9D80-2A46-8B48-797D4D2E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304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868" y="1706871"/>
            <a:ext cx="10415587" cy="4360553"/>
          </a:xfrm>
          <a:prstGeom prst="rect">
            <a:avLst/>
          </a:prstGeom>
        </p:spPr>
        <p:txBody>
          <a:bodyPr/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0B892C-0753-1249-99F6-52B85CC34E7B}"/>
              </a:ext>
            </a:extLst>
          </p:cNvPr>
          <p:cNvSpPr/>
          <p:nvPr/>
        </p:nvSpPr>
        <p:spPr>
          <a:xfrm>
            <a:off x="0" y="6388101"/>
            <a:ext cx="121920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74017-7D68-FC43-86AB-F0F30FBC0DC0}"/>
              </a:ext>
            </a:extLst>
          </p:cNvPr>
          <p:cNvSpPr/>
          <p:nvPr/>
        </p:nvSpPr>
        <p:spPr>
          <a:xfrm>
            <a:off x="0" y="6467507"/>
            <a:ext cx="121920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234E4-FB66-8045-A303-17ED694A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3675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1465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77" y="1724217"/>
            <a:ext cx="5013455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5464" y="1724217"/>
            <a:ext cx="5081651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ED6C3F-103D-6B4C-AAD7-ABC9806570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535478-BB09-F744-AA48-C4D516D8C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2328384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1468" y="1724217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/>
        </p:nvSpPr>
        <p:spPr>
          <a:xfrm>
            <a:off x="8229600" y="0"/>
            <a:ext cx="3962400" cy="64675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28715" y="522290"/>
            <a:ext cx="3169920" cy="438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D0C9-754D-3549-A85F-E4D12B945CFD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7978-2063-994B-8F55-2B17C2C63E1F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AF957E-83A0-A748-9B81-9316A173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E1AB0B6-56F4-BB48-B4B8-C9BAEA02B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1467" y="563683"/>
            <a:ext cx="6704151" cy="953206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25817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868" y="1709760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0867" y="4589485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EFAD39-1750-3342-8CA4-A45556007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51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5465" y="2413021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51529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83941" y="1589090"/>
            <a:ext cx="5081587" cy="766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E883-4ADA-CB4E-868F-59454076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3DDB-6167-4C4A-A4B6-F7138681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9D35-A46F-A04F-82AC-41890ECA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7553-B78D-9141-BB49-C7FBD7265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F9B08-A7DA-E94D-9FBC-9AD32B8AC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5024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D4BE69-B78E-4B48-87DD-DE8784479E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4902BDC-49EE-4EAF-95D9-F6F740D956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5E1DA-8DF7-FF44-A92B-B9359153D1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3A70DC8-5EFB-4821-940E-F9EB00C1E54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14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538163"/>
            <a:ext cx="10835216" cy="757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0186" y="1552575"/>
            <a:ext cx="5327649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1035" y="1552575"/>
            <a:ext cx="5329767" cy="4116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E89807-69A1-4BB3-9A63-6853941D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2ECA82-E7CD-40D0-A4E4-45D323CE8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DC5-FB39-0146-BD30-735AAEA116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2372A49-8BEA-4D75-AC46-90B9B61A36E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46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3200" y="1507988"/>
            <a:ext cx="6604000" cy="222581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of Presentation</a:t>
            </a:r>
          </a:p>
          <a:p>
            <a:endParaRPr lang="en-US" dirty="0"/>
          </a:p>
          <a:p>
            <a:r>
              <a:rPr lang="en-US" dirty="0"/>
              <a:t>Name of Speaker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31EAF185-A7E7-4AD6-8E14-8ADD45C5D5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0" y="4038600"/>
            <a:ext cx="3657600" cy="609600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City, State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</a:t>
            </a:r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4876800"/>
            <a:ext cx="12192000" cy="19812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 userDrawn="1"/>
        </p:nvGrpSpPr>
        <p:grpSpPr>
          <a:xfrm>
            <a:off x="203201" y="1531938"/>
            <a:ext cx="4646083" cy="2506662"/>
            <a:chOff x="457200" y="2039416"/>
            <a:chExt cx="3484562" cy="2506662"/>
          </a:xfrm>
        </p:grpSpPr>
        <p:pic>
          <p:nvPicPr>
            <p:cNvPr id="15" name="Picture 23" descr="LWR_Logo-Color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2039416"/>
              <a:ext cx="3484562" cy="1898650"/>
            </a:xfrm>
            <a:prstGeom prst="rect">
              <a:avLst/>
            </a:prstGeom>
            <a:noFill/>
          </p:spPr>
        </p:pic>
        <p:sp>
          <p:nvSpPr>
            <p:cNvPr id="14" name="Title 1"/>
            <p:cNvSpPr txBox="1">
              <a:spLocks/>
            </p:cNvSpPr>
            <p:nvPr userDrawn="1"/>
          </p:nvSpPr>
          <p:spPr>
            <a:xfrm>
              <a:off x="512762" y="3906316"/>
              <a:ext cx="3352800" cy="639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800" b="1" kern="1200">
                  <a:solidFill>
                    <a:srgbClr val="6C8F9A"/>
                  </a:solidFill>
                  <a:latin typeface="Arial Black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https://lwrs.inl.gov</a:t>
              </a: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10100" y="4608513"/>
            <a:ext cx="2971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100" i="1" dirty="0">
                <a:solidFill>
                  <a:srgbClr val="005976"/>
                </a:solidFill>
                <a:latin typeface="Helvetica" charset="0"/>
                <a:ea typeface="Helvetica" charset="0"/>
                <a:cs typeface="Helvetica" charset="0"/>
              </a:rPr>
              <a:t>http://lwrs.inl.gov</a:t>
            </a:r>
          </a:p>
        </p:txBody>
      </p:sp>
      <p:sp>
        <p:nvSpPr>
          <p:cNvPr id="6" name="Rectangle 5"/>
          <p:cNvSpPr/>
          <p:nvPr/>
        </p:nvSpPr>
        <p:spPr>
          <a:xfrm>
            <a:off x="-11110" y="0"/>
            <a:ext cx="3823041" cy="174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818" y="1391608"/>
            <a:ext cx="6016031" cy="182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9" y="3580978"/>
            <a:ext cx="9664700" cy="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70EB-D856-DF42-910F-5DD6B50B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0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33A-72E1-4C43-9610-71B6A8F74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69E0-02E9-EF4C-B91A-215CBB42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6873B-C248-0C40-A9A8-A52EE419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06EC-1BCD-E04E-88E4-83BC67CA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84FA-09A8-594C-9D62-8A82D1E6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CA60-BABD-CF42-8D6F-D9AD65583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4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19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51087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" y="1277441"/>
            <a:ext cx="10998199" cy="481379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4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BAE5DC5-FB39-0146-BD30-735AAEA116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633413"/>
            <a:ext cx="8964613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1700" y="1916575"/>
            <a:ext cx="11277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275" y="504584"/>
            <a:ext cx="2107556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7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55" r:id="rId9"/>
    <p:sldLayoutId id="2147483654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 kern="1200">
          <a:solidFill>
            <a:srgbClr val="005976"/>
          </a:solidFill>
          <a:latin typeface="Arial Black" charset="0"/>
          <a:ea typeface="Arial Black" charset="0"/>
          <a:cs typeface="Arial Black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6C8F9B"/>
          </a:solidFill>
          <a:latin typeface="Arial Black" charset="0"/>
          <a:ea typeface="Arial Black" charset="0"/>
          <a:cs typeface="Arial Black" charset="0"/>
        </a:defRPr>
      </a:lvl9pPr>
    </p:titleStyle>
    <p:bodyStyle>
      <a:lvl1pPr marL="1714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125000"/>
        <a:buFont typeface="Arial" charset="0"/>
        <a:buChar char="•"/>
        <a:defRPr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SzPct val="75000"/>
        <a:buFont typeface="Courier New" charset="0"/>
        <a:buChar char="o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239316" algn="l" rtl="0" eaLnBrk="1" fontAlgn="base" hangingPunct="1">
        <a:lnSpc>
          <a:spcPts val="1350"/>
        </a:lnSpc>
        <a:spcBef>
          <a:spcPts val="450"/>
        </a:spcBef>
        <a:spcAft>
          <a:spcPct val="0"/>
        </a:spcAft>
        <a:buClr>
          <a:srgbClr val="6C8F9B"/>
        </a:buClr>
        <a:buFont typeface="Arial" charset="0"/>
        <a:buChar char="•"/>
        <a:defRPr sz="10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7D210B3-B8C7-ED4A-B63C-D5FF8E7BB9EC}"/>
              </a:ext>
            </a:extLst>
          </p:cNvPr>
          <p:cNvSpPr/>
          <p:nvPr/>
        </p:nvSpPr>
        <p:spPr>
          <a:xfrm>
            <a:off x="8229600" y="6388101"/>
            <a:ext cx="3962400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B5F62F-9D9E-F142-ADA7-4D30A824891C}"/>
              </a:ext>
            </a:extLst>
          </p:cNvPr>
          <p:cNvSpPr/>
          <p:nvPr/>
        </p:nvSpPr>
        <p:spPr>
          <a:xfrm>
            <a:off x="8229600" y="6467507"/>
            <a:ext cx="3962400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3C0-92BC-234F-9952-A682F23BFF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3000" y="6619909"/>
            <a:ext cx="2895600" cy="101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5" y="563683"/>
            <a:ext cx="10415648" cy="95320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476" y="1724849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9500" y="6586270"/>
            <a:ext cx="183279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49" y="6586270"/>
            <a:ext cx="4131563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4" y="6586270"/>
            <a:ext cx="563341" cy="271751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A1D66-26A4-C44F-988F-6813FE48627D}"/>
              </a:ext>
            </a:extLst>
          </p:cNvPr>
          <p:cNvSpPr/>
          <p:nvPr/>
        </p:nvSpPr>
        <p:spPr>
          <a:xfrm rot="10800000">
            <a:off x="2" y="906938"/>
            <a:ext cx="846665" cy="101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8A12C7-77E3-134E-8985-67A2080D7414}"/>
              </a:ext>
            </a:extLst>
          </p:cNvPr>
          <p:cNvSpPr/>
          <p:nvPr/>
        </p:nvSpPr>
        <p:spPr>
          <a:xfrm rot="10800000">
            <a:off x="2" y="541010"/>
            <a:ext cx="846665" cy="3913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1" y="504584"/>
            <a:ext cx="2810075" cy="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5811714"/>
            <a:ext cx="12192000" cy="10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dt="0"/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https://player.vimeo.com/video/184555138?app_id=122963" TargetMode="External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otoro.net/2017/10/29/visual-evolution-strategi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Genetic Algorithms Optimizers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76DC-17AB-45F0-B5DE-6E7514233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2B577FA-F7D9-2C48-919F-F962E3BF95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DCBE59-E481-2EA0-1DC8-BD0C9D5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10" y="38351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6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Termination Criteria:</a:t>
                </a:r>
              </a:p>
              <a:p>
                <a:pPr marL="617934" lvl="2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	P-average Hausdorff Distance (AHDp)</a:t>
                </a:r>
              </a:p>
              <a:p>
                <a:pPr marL="0" lvl="2" indent="0">
                  <a:lnSpc>
                    <a:spcPct val="100000"/>
                  </a:lnSpc>
                  <a:buNone/>
                </a:pPr>
                <a:r>
                  <a:rPr lang="en-US" sz="2400" dirty="0"/>
                  <a:t>	Consider to successive generations G1,G2</a:t>
                </a: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𝐴𝐻𝐷𝑝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2)=</m:t>
                      </m:r>
                      <m:r>
                        <m:rPr>
                          <m:sty m:val="p"/>
                        </m:rPr>
                        <a:rPr lang="en-US" sz="225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2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50" dirty="0"/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2)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𝐺𝐷</m:t>
                          </m:r>
                        </m:e>
                        <m:sub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5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5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2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2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  <a:p>
                <a:pPr marL="617934" lvl="2" indent="0" algn="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2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sz="22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2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25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2" b="-17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0A8FA27A-1D22-C76F-862B-94B6D95B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8102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52714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Settings: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1/4</a:t>
            </a:r>
            <a:r>
              <a:rPr lang="en-US" sz="1600" baseline="30000" dirty="0"/>
              <a:t>th</a:t>
            </a:r>
            <a:r>
              <a:rPr lang="en-US" sz="1600" dirty="0"/>
              <a:t> of the core (PWR)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56 variables (56 assembly locations to arrange)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5 Materials (5 assembly types to “choose” from):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- 1: Enrichment 2.2%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2: Enrichment 2.5%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3: Enrichment 2.5% in U235, burnable poisons (8.e-06 #/(cm*barn))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4: Enrichment 3.5% in U235, No burnable poisons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Material – 5: Enrichment 3.5% in U235, burnable poisons (8.e-06 #/(cm*barn))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Objective: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Maximization of cycle length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The cycle length is determined based on a criticality search calculation (Soluble Boron Search): if SB &lt;= 5 ppm, cycle ends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EE3E-D5FA-B948-A422-D1AD988C007A}"/>
              </a:ext>
            </a:extLst>
          </p:cNvPr>
          <p:cNvSpPr txBox="1"/>
          <p:nvPr/>
        </p:nvSpPr>
        <p:spPr>
          <a:xfrm>
            <a:off x="7321972" y="1519768"/>
            <a:ext cx="303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– Benchmark configuration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85B5D2B-C904-461D-9146-1E460E4FE98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F7924-EDC6-D262-65FC-D354261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Loading Simplified Problem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4EBE98-0EFD-D553-EC1F-06038F7F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05684"/>
            <a:ext cx="29729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2AC501E-EFCD-261A-A86F-487920D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1" y="2351818"/>
            <a:ext cx="1591744" cy="2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9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Optimal solution:</a:t>
            </a:r>
          </a:p>
          <a:p>
            <a:endParaRPr lang="en-US" sz="1400" dirty="0"/>
          </a:p>
          <a:p>
            <a:pPr lvl="2"/>
            <a:endParaRPr lang="en-US" sz="1800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A5B354-29EA-B04D-B7FD-6727AA03E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79848"/>
              </p:ext>
            </p:extLst>
          </p:nvPr>
        </p:nvGraphicFramePr>
        <p:xfrm>
          <a:off x="6172200" y="1638826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204F25-588D-3B44-AA19-647A141873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08234"/>
              </p:ext>
            </p:extLst>
          </p:nvPr>
        </p:nvGraphicFramePr>
        <p:xfrm>
          <a:off x="1587936" y="1556916"/>
          <a:ext cx="4251325" cy="2550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4CE0C9-6601-8E42-99BB-A15C1FB8D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86844"/>
              </p:ext>
            </p:extLst>
          </p:nvPr>
        </p:nvGraphicFramePr>
        <p:xfrm>
          <a:off x="1600200" y="4165545"/>
          <a:ext cx="4239059" cy="235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A0BA89-A235-CF47-B46D-15CB9001EEA5}"/>
              </a:ext>
            </a:extLst>
          </p:cNvPr>
          <p:cNvSpPr txBox="1"/>
          <p:nvPr/>
        </p:nvSpPr>
        <p:spPr>
          <a:xfrm>
            <a:off x="6345143" y="4045794"/>
            <a:ext cx="388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5    1    2    3    4    5    5    5    5    5    5    5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5    5    5    5    5    5    5    5    5    5    5    5</a:t>
            </a:r>
          </a:p>
          <a:p>
            <a:r>
              <a:rPr lang="en-US" dirty="0"/>
              <a:t>5    5    5    5    5    5    5    5</a:t>
            </a:r>
          </a:p>
          <a:p>
            <a:r>
              <a:rPr lang="en-US" dirty="0"/>
              <a:t>Optimal Value: </a:t>
            </a:r>
          </a:p>
          <a:p>
            <a:r>
              <a:rPr lang="en-US" dirty="0"/>
              <a:t>598.9 days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56B39C5-816E-44E6-8C16-2D375423F74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23579C-0B0E-8647-C233-F425BEDC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6785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objective function via external models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13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7" y="4753249"/>
            <a:ext cx="3886200" cy="1828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A49D413-9CA9-7034-B7CE-734881E6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39" y="3429000"/>
            <a:ext cx="7872236" cy="3163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4612F-9E00-7103-7E5F-A4214888D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514201"/>
            <a:ext cx="10845800" cy="118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441860-53DE-FEE3-948B-BFF3539DECDC}"/>
              </a:ext>
            </a:extLst>
          </p:cNvPr>
          <p:cNvSpPr txBox="1"/>
          <p:nvPr/>
        </p:nvSpPr>
        <p:spPr>
          <a:xfrm>
            <a:off x="507999" y="1143000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2F435-CD1D-973F-96D0-88B075D11821}"/>
              </a:ext>
            </a:extLst>
          </p:cNvPr>
          <p:cNvSpPr txBox="1"/>
          <p:nvPr/>
        </p:nvSpPr>
        <p:spPr>
          <a:xfrm>
            <a:off x="507999" y="3055078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4656C-06FF-01D3-4AA0-3BC1285E35ED}"/>
              </a:ext>
            </a:extLst>
          </p:cNvPr>
          <p:cNvSpPr/>
          <p:nvPr/>
        </p:nvSpPr>
        <p:spPr>
          <a:xfrm>
            <a:off x="4495800" y="3424410"/>
            <a:ext cx="1219200" cy="2331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9F0BC-44C3-CABD-8786-E10452E271CA}"/>
              </a:ext>
            </a:extLst>
          </p:cNvPr>
          <p:cNvSpPr/>
          <p:nvPr/>
        </p:nvSpPr>
        <p:spPr>
          <a:xfrm>
            <a:off x="507999" y="4753249"/>
            <a:ext cx="1549401" cy="282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20C1F-9770-F26C-1391-0F8402CB9D6B}"/>
              </a:ext>
            </a:extLst>
          </p:cNvPr>
          <p:cNvSpPr/>
          <p:nvPr/>
        </p:nvSpPr>
        <p:spPr>
          <a:xfrm>
            <a:off x="1371600" y="6358039"/>
            <a:ext cx="15240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ED1A5-A6CE-F3DA-DFCD-E4741A781D82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2133600" y="3657600"/>
            <a:ext cx="2971800" cy="270043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09F90-EB6A-45AB-955C-071D705C5CD8}"/>
              </a:ext>
            </a:extLst>
          </p:cNvPr>
          <p:cNvSpPr/>
          <p:nvPr/>
        </p:nvSpPr>
        <p:spPr>
          <a:xfrm>
            <a:off x="2857500" y="2018940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CDDD06-6303-9B6C-9A04-E2B058F9047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87579" y="2218965"/>
            <a:ext cx="2041371" cy="4163059"/>
          </a:xfrm>
          <a:prstGeom prst="line">
            <a:avLst/>
          </a:prstGeom>
          <a:ln w="254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190F-6E87-A0BB-7C1E-6E83375F7967}"/>
              </a:ext>
            </a:extLst>
          </p:cNvPr>
          <p:cNvSpPr/>
          <p:nvPr/>
        </p:nvSpPr>
        <p:spPr>
          <a:xfrm>
            <a:off x="816129" y="6382024"/>
            <a:ext cx="342900" cy="20002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14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967FC-C7D0-A5DE-163A-F307C384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104" y="2140223"/>
            <a:ext cx="9147792" cy="257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8FC97-B648-BAD9-1338-7C07AFC064C3}"/>
              </a:ext>
            </a:extLst>
          </p:cNvPr>
          <p:cNvSpPr txBox="1"/>
          <p:nvPr/>
        </p:nvSpPr>
        <p:spPr>
          <a:xfrm>
            <a:off x="603250" y="1239004"/>
            <a:ext cx="223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RAVEN XML 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9A128-E17B-06C5-3177-DEC17B1A5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658" y="5517240"/>
            <a:ext cx="9131237" cy="106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EFA57-57C0-2A12-CD89-BE7C59283735}"/>
              </a:ext>
            </a:extLst>
          </p:cNvPr>
          <p:cNvSpPr txBox="1"/>
          <p:nvPr/>
        </p:nvSpPr>
        <p:spPr>
          <a:xfrm>
            <a:off x="621084" y="5155976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&lt;optimizer&gt;:</a:t>
            </a:r>
          </a:p>
        </p:txBody>
      </p:sp>
    </p:spTree>
    <p:extLst>
      <p:ext uri="{BB962C8B-B14F-4D97-AF65-F5344CB8AC3E}">
        <p14:creationId xmlns:p14="http://schemas.microsoft.com/office/powerpoint/2010/main" val="226345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A972-4AE2-764F-BD0D-C03E3500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User-defined Constraints in the external model/and Functions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114231-5491-45A2-BEDB-FD53583F5D6D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15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348-B249-7966-1560-FD6AF0D1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8433" y="985520"/>
            <a:ext cx="5375134" cy="3058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B2AB40-DAD2-10DB-1A01-9C1366AB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4358414"/>
            <a:ext cx="5388386" cy="1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86ABC-CEE6-5922-4A89-6DF0587B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3198" y="4362896"/>
            <a:ext cx="6513352" cy="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Unconstrained Discrete Optimization:</a:t>
                </a:r>
              </a:p>
              <a:p>
                <a:r>
                  <a:rPr lang="en-US" dirty="0"/>
                  <a:t>Mathematical formulation: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lim>
                            </m:limLow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objective function.</a:t>
                </a: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represent boundary or box constraints.</a:t>
                </a:r>
              </a:p>
              <a:p>
                <a:r>
                  <a:rPr lang="en-US" dirty="0"/>
                  <a:t>G represents the functional constraints including explicit (i.e., involving inputs only), as well as implicit (i.e., involving both inputs and objective variable).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9527D6E-F136-075F-DA3B-2CAFD32A9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98" t="-2387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2800" dirty="0"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892974"/>
                <a:ext cx="11277600" cy="3072051"/>
              </a:xfrm>
              <a:prstGeom prst="rect">
                <a:avLst/>
              </a:prstGeom>
              <a:blipFill>
                <a:blip r:embed="rId3"/>
                <a:stretch>
                  <a:fillRect t="-2479" r="-1575" b="-210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5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18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 (1_GA_MaxwRep.xml)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6089"/>
            <a:ext cx="11277600" cy="371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 change directory (cd) to:  ~/projects/raven/doc/workshop/optimizer/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GeneticAlgorithms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/exercises/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(For windows you might need to add double quotes)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 uniform discrete distribution that uses a “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withReplacement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 strategy.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Enable ‘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onePointCrossover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to occur 80% of the time and ‘swap mutation’ 90% of the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Build your objective function shown in the starter xml. (Hint use slide 13)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Add an objective function name in the xml that is consistent with your external model.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 using </a:t>
            </a:r>
            <a:r>
              <a:rPr lang="en-US" altLang="en-US" sz="24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the command: </a:t>
            </a:r>
            <a:r>
              <a:rPr lang="en-US" altLang="en-US" sz="24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1_GA_MaxRep.xml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8D49F1-299C-0C4D-579C-4ECD887DB791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×7+2×7+3×7+4×7+5×7+6×7=147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6ACC-A4D3-F6C0-3125-3B8617B2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06BCB5-5E8B-5973-804D-114F368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21250-C148-B217-3846-813C5E01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6B5E0C-22DD-430D-AC06-3FAEE971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1A951-2EDE-90E6-A03B-E747160A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5269E-0C8E-A3B7-EC16-D26897B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A9F368-3457-4818-E866-98F74F9A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6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19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(2_GA_MinRep.xml)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Minimization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Given: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𝑥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y(</a:t>
                </a:r>
                <a:r>
                  <a:rPr kumimoji="0" lang="en-US" altLang="en-US" sz="28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</a:t>
                </a: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" y="1716087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40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2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1" y="1310640"/>
            <a:ext cx="5532120" cy="4780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Why Genetic Algorithms?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Metaheuristic algorithms stem from biological evolution.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Preferred for non-differentiable, expensive to differentiate, or objective functions with no intrusive access (black-box).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Doesn’t get stuck in local minima, and hence works with non-convex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Can handle both constrained and unconstrained problems.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Due to the encoding/decoding step it works with discrete, continuous, or mixed design spaces, with binary, integer, real, gray, or permutation encoding.  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4CF38F2-8EBC-482E-BB8F-A34588E42AD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141F13-43C7-6AF1-9756-B07F237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Algorithms: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BF2A-CA21-4DCF-A36B-ADB7631C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32" y="1491139"/>
            <a:ext cx="5829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42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 (2_GA_MinwoRep.xml)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50089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Procedure: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Pick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rouletteWheel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 as the parent selector.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‘survival selection’ criterion to ‘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fitnessBased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’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Set population size to 20 and max number of iterations (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samplerInit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limit to 15)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Run: </a:t>
            </a:r>
            <a:r>
              <a:rPr lang="en-US" altLang="en-US" sz="2800" dirty="0" err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raven_framework</a:t>
            </a: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 2_GA_MinwoRep.xml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B34C82-51F8-7015-A96A-36376F44F41A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5526107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/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×7+2×6+3×5+4×4+5×3+6×2=77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56B572-BC20-AB17-DBF7-0EB8B6C0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1" y="4572000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49"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/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D373F9-9BCE-0423-3B41-9E2EB6A9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260068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/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8EF7F-03CC-8810-1F30-6A0C283E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6260068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/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A63AB9-4E58-51BF-CE9F-9318BF40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903" y="6260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/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98899A-1B2E-D386-7279-8CBB8D8CD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885" y="6260068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/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5176ED-0761-F2AD-EA97-69F6F3B5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5" y="6260068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/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A707F-4892-1079-30AF-821D1BDB2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97" y="6260068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21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(Maximization with explicit constraints) start from the starter exercise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Maximize without replacement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G=6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𝒰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𝑤𝑜𝑅𝑒𝑝</m:t>
                        </m:r>
                      </m:sup>
                    </m:sSup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𝑢𝑏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discrete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2,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7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𝐺</m:t>
                        </m:r>
                      </m:sup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en-US" sz="28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&gt;8</m:t>
                    </m:r>
                  </m:oMath>
                </a14:m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493738"/>
                <a:ext cx="11277600" cy="2641164"/>
              </a:xfrm>
              <a:prstGeom prst="rect">
                <a:avLst/>
              </a:prstGeom>
              <a:blipFill>
                <a:blip r:embed="rId3"/>
                <a:stretch>
                  <a:fillRect t="-2871" b="-23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5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22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2831"/>
            <a:ext cx="11277600" cy="562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Go to Models/</a:t>
            </a:r>
            <a:r>
              <a:rPr lang="en-US" altLang="en-US" sz="2800" dirty="0" err="1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Constraints.py</a:t>
            </a: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and name the first function ‘constrain’ this is a must since RAVEN searches for that exact word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Give the first explicit constraint function a name and make sure it is the same name you use in the XML. And implement the constraint               x3 + x4 &lt; 8.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Look at the second explicit constraint (Not used in the exercise).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0070C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XML starter input, Complete the functions block to define your constraint functions.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In the fitness block, change the penalty weighting of violation b to 20.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Constraint node at the end of the GA block to reflect the name of your constraint function.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14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77297B0-4822-5ADA-B3B3-6A63199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50370"/>
              </p:ext>
            </p:extLst>
          </p:nvPr>
        </p:nvGraphicFramePr>
        <p:xfrm>
          <a:off x="2501048" y="2115575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182DAB7-236A-E8C3-9A3E-0EBB600FD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80844"/>
              </p:ext>
            </p:extLst>
          </p:nvPr>
        </p:nvGraphicFramePr>
        <p:xfrm>
          <a:off x="737784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 (Max w/o Rep with Constraints)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74587"/>
              </p:ext>
            </p:extLst>
          </p:nvPr>
        </p:nvGraphicFramePr>
        <p:xfrm>
          <a:off x="2492188" y="211744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0616"/>
            <a:ext cx="11277600" cy="88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</a:t>
                </a:r>
                <a:endParaRPr lang="en-US" altLang="en-US" sz="28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×2+2×4+3×3+4×5+5×6+6×7=111</m:t>
                    </m:r>
                  </m:oMath>
                </a14:m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9" y="1163339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9FC821-8096-08B4-1946-4E3B7EC65C6A}"/>
              </a:ext>
            </a:extLst>
          </p:cNvPr>
          <p:cNvSpPr txBox="1"/>
          <p:nvPr/>
        </p:nvSpPr>
        <p:spPr>
          <a:xfrm>
            <a:off x="755815" y="23524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Unconstrained: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F0F30-DCBE-D1AA-042A-F6E3956C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63607"/>
              </p:ext>
            </p:extLst>
          </p:nvPr>
        </p:nvGraphicFramePr>
        <p:xfrm>
          <a:off x="7368988" y="2102136"/>
          <a:ext cx="3013716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229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504229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155557579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3901438872"/>
                    </a:ext>
                  </a:extLst>
                </a:gridCol>
                <a:gridCol w="503544">
                  <a:extLst>
                    <a:ext uri="{9D8B030D-6E8A-4147-A177-3AD203B41FA5}">
                      <a16:colId xmlns:a16="http://schemas.microsoft.com/office/drawing/2014/main" val="2642663768"/>
                    </a:ext>
                  </a:extLst>
                </a:gridCol>
                <a:gridCol w="494626">
                  <a:extLst>
                    <a:ext uri="{9D8B030D-6E8A-4147-A177-3AD203B41FA5}">
                      <a16:colId xmlns:a16="http://schemas.microsoft.com/office/drawing/2014/main" val="79012244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4FBC7B-23F1-A0F5-FD2E-28D523094D9F}"/>
              </a:ext>
            </a:extLst>
          </p:cNvPr>
          <p:cNvSpPr txBox="1"/>
          <p:nvPr/>
        </p:nvSpPr>
        <p:spPr>
          <a:xfrm>
            <a:off x="5632615" y="23370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/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BE2D9C-4542-3DEE-1D76-AC19C5A6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15" y="2897663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/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1572-4B0F-D065-7501-D4A703E2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15" y="2897663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/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47131-A8D3-A2A7-DB58-CCDB0CD9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18" y="289766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/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4B9599-A557-47A9-6D6B-EDCB6242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00" y="2897663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/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1B7389-4918-D2AB-D28B-38DE4E1E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0" y="289766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/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FB2CEC-E712-7C27-DA8A-6DD7BC66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12" y="2897663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/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57865-6B8F-D280-A2B2-79D2B582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91" y="2897663"/>
                <a:ext cx="304800" cy="369332"/>
              </a:xfrm>
              <a:prstGeom prst="rect">
                <a:avLst/>
              </a:prstGeom>
              <a:blipFill>
                <a:blip r:embed="rId10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/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064897-88AB-D5B4-C750-2F97C533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91" y="2897663"/>
                <a:ext cx="304800" cy="369332"/>
              </a:xfrm>
              <a:prstGeom prst="rect">
                <a:avLst/>
              </a:prstGeom>
              <a:blipFill>
                <a:blip r:embed="rId11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/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7475EF-7A02-5D60-FE2B-5DD58488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394" y="2897663"/>
                <a:ext cx="304800" cy="369332"/>
              </a:xfrm>
              <a:prstGeom prst="rect">
                <a:avLst/>
              </a:prstGeom>
              <a:blipFill>
                <a:blip r:embed="rId1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/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5BE2F9-CE21-291B-2E76-14379D94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6" y="2897663"/>
                <a:ext cx="304800" cy="369332"/>
              </a:xfrm>
              <a:prstGeom prst="rect">
                <a:avLst/>
              </a:prstGeom>
              <a:blipFill>
                <a:blip r:embed="rId13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/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9026C1-29F0-2CC2-EC4A-7F716AE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806" y="2897663"/>
                <a:ext cx="304800" cy="369332"/>
              </a:xfrm>
              <a:prstGeom prst="rect">
                <a:avLst/>
              </a:prstGeom>
              <a:blipFill>
                <a:blip r:embed="rId1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/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CA0C5-32E5-49CD-60AC-671894D7B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788" y="2897663"/>
                <a:ext cx="304800" cy="369332"/>
              </a:xfrm>
              <a:prstGeom prst="rect">
                <a:avLst/>
              </a:prstGeom>
              <a:blipFill>
                <a:blip r:embed="rId15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14ED261-1DFC-D8F6-CF84-55B926A929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81600"/>
            <a:ext cx="88519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0A7D91-CC66-C319-5C0A-E2175D1CFE15}"/>
              </a:ext>
            </a:extLst>
          </p:cNvPr>
          <p:cNvSpPr txBox="1"/>
          <p:nvPr/>
        </p:nvSpPr>
        <p:spPr>
          <a:xfrm>
            <a:off x="1144339" y="41220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8DE90-CB61-637A-310D-1A7CF1BCD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15" y="4862445"/>
            <a:ext cx="782698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1"/>
      <p:bldP spid="11" grpId="1"/>
      <p:bldP spid="4" grpId="0"/>
      <p:bldP spid="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457056" tIns="25392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 Light" panose="020F0302020204030204" pitchFamily="34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Find v0, and the firing angle to Maximize the horizontal range of the projectile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ℕ</m:t>
                        </m:r>
                      </m:e>
                      <m:sup>
                        <m: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where G=2 (v0, angle) is the number of Genes (i.e., variables)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en-US" sz="2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kumimoji="0" lang="en-US" altLang="en-US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𝒰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(100,170)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 continuous uniform distribution bounded by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10, and </a:t>
                </a:r>
                <a:r>
                  <a:rPr kumimoji="0" lang="en-US" altLang="en-US" sz="2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ub</a:t>
                </a:r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170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kumimoji="0" lang="en-US" alt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en-US" sz="2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kumimoji="0" lang="en-US" altLang="en-US" sz="2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en-US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kumimoji="0" lang="en-US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is the objective function</a:t>
                </a:r>
              </a:p>
              <a:p>
                <a:pPr lvl="0">
                  <a:buFontTx/>
                  <a:buChar char="•"/>
                </a:pP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800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  <m:r>
                      <a:rPr lang="en-US" alt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altLang="en-US" sz="2800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250 </a:t>
                </a:r>
                <a:r>
                  <a:rPr lang="en-US" altLang="en-US" sz="2800" i="1" dirty="0">
                    <a:solidFill>
                      <a:srgbClr val="FF0000"/>
                    </a:solidFill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(Is it explicit or implicit)?</a:t>
                </a:r>
                <a:r>
                  <a:rPr lang="en-US" altLang="en-US" sz="2800" b="1" i="1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endPara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D73E23B-02E7-CAD7-CEC7-2FA9F49A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46" y="1907369"/>
                <a:ext cx="11277600" cy="3043261"/>
              </a:xfrm>
              <a:prstGeom prst="rect">
                <a:avLst/>
              </a:prstGeom>
              <a:blipFill>
                <a:blip r:embed="rId3"/>
                <a:stretch>
                  <a:fillRect t="-2500" b="-7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73E23B-02E7-CAD7-CEC7-2FA9F49A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5" y="2123518"/>
            <a:ext cx="11277600" cy="261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Procedure: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&lt;Models&gt;and &lt;Functions&gt; blocks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Change the fitness to ‘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feasibleFirst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’ and the weight of the penalty (b) to 20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Fill the &lt;</a:t>
            </a:r>
            <a:r>
              <a:rPr lang="en-US" altLang="en-US" sz="2800" dirty="0" err="1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ImplicitConstraint</a:t>
            </a:r>
            <a:r>
              <a:rPr lang="en-US" altLang="en-US" sz="2800" dirty="0">
                <a:solidFill>
                  <a:srgbClr val="FF0000"/>
                </a:solidFill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 to match the &lt;Functions&gt;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Add the missing variable to the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DataObjects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&gt;, and &lt;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OutStreams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8061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26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C40BC-16C6-5F71-FE2B-24E65115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529"/>
              </p:ext>
            </p:extLst>
          </p:nvPr>
        </p:nvGraphicFramePr>
        <p:xfrm>
          <a:off x="4953000" y="2570162"/>
          <a:ext cx="1295400" cy="858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889202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188129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4125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/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Analytic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=170,angle =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24.31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en-US" sz="2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800" dirty="0"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Optimal value = </a:t>
                </a:r>
                <a:r>
                  <a:rPr lang="en-US" sz="2800" dirty="0"/>
                  <a:t>2213.13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50A915-0617-5C31-4A37-E187AEE1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5" y="1564002"/>
                <a:ext cx="11025249" cy="954107"/>
              </a:xfrm>
              <a:prstGeom prst="rect">
                <a:avLst/>
              </a:prstGeom>
              <a:blipFill>
                <a:blip r:embed="rId3"/>
                <a:stretch>
                  <a:fillRect l="-115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/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90D4C-65BA-4919-D9D6-4B026CEC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343452"/>
                <a:ext cx="304800" cy="369332"/>
              </a:xfrm>
              <a:prstGeom prst="rect">
                <a:avLst/>
              </a:prstGeom>
              <a:blipFill>
                <a:blip r:embed="rId4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/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h𝑒𝑡𝑎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6537B-C49C-1A61-6720-182B319A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43452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/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1A6A95-99F3-33EC-F2FC-04200A59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14915"/>
                <a:ext cx="304800" cy="390748"/>
              </a:xfrm>
              <a:prstGeom prst="rect">
                <a:avLst/>
              </a:prstGeom>
              <a:blipFill>
                <a:blip r:embed="rId6"/>
                <a:stretch>
                  <a:fillRect r="-91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27B85A-2745-81F2-02C4-F7F7E9E0F3B7}"/>
              </a:ext>
            </a:extLst>
          </p:cNvPr>
          <p:cNvSpPr txBox="1"/>
          <p:nvPr/>
        </p:nvSpPr>
        <p:spPr>
          <a:xfrm>
            <a:off x="949874" y="39406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Raven’s Solution:</a:t>
            </a:r>
            <a:endParaRPr lang="en-US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0CEE2-A79B-2380-FE7E-5EF8C9FB2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98"/>
            <a:ext cx="12192000" cy="23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FA658-DB6D-8B47-BC5E-AAC80119F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4810446"/>
            <a:ext cx="12192000" cy="2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2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FF9655B-72E4-44AC-B81C-47E93349F2B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27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BBAB-4FFD-AC1A-4B41-F26AA26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Exercise4 (Continuous problem with implicit constraint)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DA1D7EA-1378-269A-C9B2-3CC3DB62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39472"/>
            <a:ext cx="5257766" cy="3954128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3DB25666-5D14-C02F-3A87-90904420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8" y="2139472"/>
            <a:ext cx="5252363" cy="3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1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C49A-FD34-0342-96B3-AA37311C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76" y="3179981"/>
            <a:ext cx="10415648" cy="498038"/>
          </a:xfrm>
        </p:spPr>
        <p:txBody>
          <a:bodyPr/>
          <a:lstStyle/>
          <a:p>
            <a:pPr algn="ctr"/>
            <a:r>
              <a:rPr lang="en-US" sz="4000" dirty="0"/>
              <a:t>Backup Slides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28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9F38644-5219-C797-6FF3-0D7E45112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40" y="1130470"/>
            <a:ext cx="6407470" cy="5522664"/>
          </a:xfr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417F83-6BC9-492A-B121-0E29580FF5C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29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EE96-ECCB-6AD7-F681-7C685F599009}"/>
              </a:ext>
            </a:extLst>
          </p:cNvPr>
          <p:cNvSpPr txBox="1"/>
          <p:nvPr/>
        </p:nvSpPr>
        <p:spPr>
          <a:xfrm>
            <a:off x="1066800" y="638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8695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7EFE22-874E-D145-9439-2F7C2B139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1433"/>
              </p:ext>
            </p:extLst>
          </p:nvPr>
        </p:nvGraphicFramePr>
        <p:xfrm>
          <a:off x="1143001" y="1981202"/>
          <a:ext cx="4267198" cy="3733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269">
                  <a:extLst>
                    <a:ext uri="{9D8B030D-6E8A-4147-A177-3AD203B41FA5}">
                      <a16:colId xmlns:a16="http://schemas.microsoft.com/office/drawing/2014/main" val="1050870592"/>
                    </a:ext>
                  </a:extLst>
                </a:gridCol>
                <a:gridCol w="690269">
                  <a:extLst>
                    <a:ext uri="{9D8B030D-6E8A-4147-A177-3AD203B41FA5}">
                      <a16:colId xmlns:a16="http://schemas.microsoft.com/office/drawing/2014/main" val="825009343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1719752671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97125982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2502357528"/>
                    </a:ext>
                  </a:extLst>
                </a:gridCol>
                <a:gridCol w="721665">
                  <a:extLst>
                    <a:ext uri="{9D8B030D-6E8A-4147-A177-3AD203B41FA5}">
                      <a16:colId xmlns:a16="http://schemas.microsoft.com/office/drawing/2014/main" val="331687792"/>
                    </a:ext>
                  </a:extLst>
                </a:gridCol>
              </a:tblGrid>
              <a:tr h="738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787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33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7609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163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17690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73940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27684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dirty="0"/>
                        <a:t>ch7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44491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FC3E0A2-E341-5344-B9C0-FFD6A4A8EE43}"/>
              </a:ext>
            </a:extLst>
          </p:cNvPr>
          <p:cNvSpPr/>
          <p:nvPr/>
        </p:nvSpPr>
        <p:spPr>
          <a:xfrm>
            <a:off x="1676402" y="3039905"/>
            <a:ext cx="3876263" cy="660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6142DF-5FA2-304C-A036-8B29F3CAFFAC}"/>
              </a:ext>
            </a:extLst>
          </p:cNvPr>
          <p:cNvSpPr/>
          <p:nvPr/>
        </p:nvSpPr>
        <p:spPr>
          <a:xfrm>
            <a:off x="5579163" y="2676942"/>
            <a:ext cx="381000" cy="30380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DA234-EBE5-2E47-8D44-C860B5FA25D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552663" y="3370363"/>
            <a:ext cx="1512228" cy="16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A5EBA-5BA3-BB45-9890-D899EBFAA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3953"/>
              </p:ext>
            </p:extLst>
          </p:nvPr>
        </p:nvGraphicFramePr>
        <p:xfrm>
          <a:off x="7162801" y="3156316"/>
          <a:ext cx="3567105" cy="428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421">
                  <a:extLst>
                    <a:ext uri="{9D8B030D-6E8A-4147-A177-3AD203B41FA5}">
                      <a16:colId xmlns:a16="http://schemas.microsoft.com/office/drawing/2014/main" val="310801021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782410496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3437147679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963204880"/>
                    </a:ext>
                  </a:extLst>
                </a:gridCol>
                <a:gridCol w="713421">
                  <a:extLst>
                    <a:ext uri="{9D8B030D-6E8A-4147-A177-3AD203B41FA5}">
                      <a16:colId xmlns:a16="http://schemas.microsoft.com/office/drawing/2014/main" val="1512692199"/>
                    </a:ext>
                  </a:extLst>
                </a:gridCol>
              </a:tblGrid>
              <a:tr h="4280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0370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AA16A29-D498-B341-843D-8CDEADE26320}"/>
              </a:ext>
            </a:extLst>
          </p:cNvPr>
          <p:cNvSpPr/>
          <p:nvPr/>
        </p:nvSpPr>
        <p:spPr>
          <a:xfrm>
            <a:off x="7064891" y="3039905"/>
            <a:ext cx="914400" cy="6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6E018-9D6B-E549-9312-7440020359D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522091" y="37338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D04DCB-B04E-6149-B102-74092C233EB5}"/>
              </a:ext>
            </a:extLst>
          </p:cNvPr>
          <p:cNvSpPr txBox="1"/>
          <p:nvPr/>
        </p:nvSpPr>
        <p:spPr>
          <a:xfrm>
            <a:off x="5963753" y="4011303"/>
            <a:ext cx="120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BE592-F172-1047-8BFC-4817F8A82767}"/>
              </a:ext>
            </a:extLst>
          </p:cNvPr>
          <p:cNvSpPr/>
          <p:nvPr/>
        </p:nvSpPr>
        <p:spPr>
          <a:xfrm>
            <a:off x="7179191" y="4472462"/>
            <a:ext cx="685800" cy="4280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235EC3-FC2B-D641-8D71-6DA4166680FE}"/>
              </a:ext>
            </a:extLst>
          </p:cNvPr>
          <p:cNvSpPr txBox="1"/>
          <p:nvPr/>
        </p:nvSpPr>
        <p:spPr>
          <a:xfrm>
            <a:off x="7864992" y="450184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 (variable)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B7BEBA-651E-7E4B-8E5D-B119AB864AC6}"/>
              </a:ext>
            </a:extLst>
          </p:cNvPr>
          <p:cNvCxnSpPr>
            <a:cxnSpLocks/>
          </p:cNvCxnSpPr>
          <p:nvPr/>
        </p:nvCxnSpPr>
        <p:spPr>
          <a:xfrm>
            <a:off x="7512548" y="4800600"/>
            <a:ext cx="0" cy="73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D325D-BEBF-9B4E-83FC-BAB22D4CED2C}"/>
              </a:ext>
            </a:extLst>
          </p:cNvPr>
          <p:cNvSpPr/>
          <p:nvPr/>
        </p:nvSpPr>
        <p:spPr>
          <a:xfrm>
            <a:off x="7371260" y="5478660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D9C0A-DAA9-124A-9B84-7C9720137739}"/>
              </a:ext>
            </a:extLst>
          </p:cNvPr>
          <p:cNvSpPr txBox="1"/>
          <p:nvPr/>
        </p:nvSpPr>
        <p:spPr>
          <a:xfrm>
            <a:off x="7864993" y="54786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Allele (value of variable)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9B51C-8BA9-5D4F-AF36-FB6F8D3B9DE1}"/>
              </a:ext>
            </a:extLst>
          </p:cNvPr>
          <p:cNvSpPr txBox="1"/>
          <p:nvPr/>
        </p:nvSpPr>
        <p:spPr>
          <a:xfrm>
            <a:off x="6876143" y="2595875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Chromosome/individual (possible solution)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E3BA9FD-891C-44AD-B5EA-100FD3A10B3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0928AD45-62A0-E2B0-0844-34509AE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71227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0" y="1367171"/>
            <a:ext cx="8991600" cy="5319018"/>
          </a:xfrm>
        </p:spPr>
        <p:txBody>
          <a:bodyPr>
            <a:noAutofit/>
          </a:bodyPr>
          <a:lstStyle/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Exploring the active subspace hosting the search directions that increase the fitness then constrain the mutation to these directions.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Accelerate GA with Markov Chains.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Recast the problem as a reinforcement learning problem: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Objective</a:t>
            </a:r>
            <a:r>
              <a:rPr lang="en-US" sz="2000" dirty="0"/>
              <a:t>: Maximize Cycle length or minimize # feeds.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Constraints</a:t>
            </a:r>
            <a:r>
              <a:rPr lang="en-US" sz="2000" dirty="0"/>
              <a:t>: enrichment, number of GAD/burnable poison, </a:t>
            </a:r>
            <a:r>
              <a:rPr lang="en-US" sz="2000" dirty="0" err="1"/>
              <a:t>K</a:t>
            </a:r>
            <a:r>
              <a:rPr lang="en-US" sz="2000" baseline="-25000" dirty="0" err="1"/>
              <a:t>inf</a:t>
            </a:r>
            <a:r>
              <a:rPr lang="en-US" sz="2000" dirty="0"/>
              <a:t>, PPF, FDH, …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Action Space</a:t>
            </a:r>
            <a:r>
              <a:rPr lang="en-US" sz="2000" dirty="0"/>
              <a:t>: Discrete fuel inventory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Space</a:t>
            </a:r>
            <a:r>
              <a:rPr lang="en-US" sz="2000" dirty="0"/>
              <a:t>: Fuel enrichment in each location.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Game Rules</a:t>
            </a:r>
            <a:r>
              <a:rPr lang="en-US" sz="2000" dirty="0"/>
              <a:t>: 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violate constraints.</a:t>
            </a:r>
          </a:p>
          <a:p>
            <a:pPr lvl="4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 not place specific fuels next to each other (e.g., no GAD fuels horizontally or vertically adjacent).</a:t>
            </a:r>
          </a:p>
          <a:p>
            <a:pPr marL="125730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Hybridizing and/or benchmarking with other metaheuristic methods: Particle Swarm, Ant colony, Bee algorithms, etc.</a:t>
            </a:r>
          </a:p>
        </p:txBody>
      </p:sp>
      <p:pic>
        <p:nvPicPr>
          <p:cNvPr id="5" name="Online Media 4" descr="Assembly Active Subspace using Multi-level Reduced Order Modeling">
            <a:hlinkClick r:id="" action="ppaction://media"/>
            <a:extLst>
              <a:ext uri="{FF2B5EF4-FFF2-40B4-BE49-F238E27FC236}">
                <a16:creationId xmlns:a16="http://schemas.microsoft.com/office/drawing/2014/main" id="{94A189D5-C05E-B742-893F-CDCBE759F3F4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7098" y="2046526"/>
            <a:ext cx="3701957" cy="276494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4F4314C-4FD3-4AC1-9DE1-47A8DC4E9369}"/>
              </a:ext>
            </a:extLst>
          </p:cNvPr>
          <p:cNvSpPr txBox="1">
            <a:spLocks/>
          </p:cNvSpPr>
          <p:nvPr/>
        </p:nvSpPr>
        <p:spPr>
          <a:xfrm>
            <a:off x="11817621" y="6629400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30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C08AC-C80D-7F2C-8CB9-6D27BA86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 and 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0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842DF1-558E-24FD-3E08-DB4822E2D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167" r="10327"/>
          <a:stretch/>
        </p:blipFill>
        <p:spPr>
          <a:xfrm rot="5400000">
            <a:off x="2663952" y="-2666999"/>
            <a:ext cx="6858000" cy="1219199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910F363-9560-C987-8117-9573F531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43" y="5369748"/>
            <a:ext cx="2208258" cy="9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1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6B-FDE4-E245-8582-7DA1BEF7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407" y="3240487"/>
            <a:ext cx="8231187" cy="627864"/>
          </a:xfrm>
        </p:spPr>
        <p:txBody>
          <a:bodyPr/>
          <a:lstStyle/>
          <a:p>
            <a:pPr algn="ctr"/>
            <a:r>
              <a:rPr lang="en-US" sz="4800" dirty="0"/>
              <a:t>Thank you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9FB3-8EC9-9C40-9433-F065D856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32F1-BAE3-4172-AA6D-91F763B329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6" name="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7" name="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8" name="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9" name="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1831848"/>
            <a:ext cx="4706112" cy="3194304"/>
          </a:xfrm>
          <a:prstGeom prst="rect">
            <a:avLst/>
          </a:prstGeom>
        </p:spPr>
      </p:pic>
      <p:pic>
        <p:nvPicPr>
          <p:cNvPr id="10" name="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446AF-D54E-734A-AD7E-D880785B1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069" y="421328"/>
            <a:ext cx="5136911" cy="64366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5501E4-90A1-4EAB-BDBD-999909CE9B97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4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451A1-2FC4-21A1-A8FF-856DFFB5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and Corresponding Input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487EB6-23E3-4530-E05F-18C479DA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" y="1051279"/>
            <a:ext cx="5981481" cy="58067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CBB379-BA56-4C32-E365-7CBC99F10C5B}"/>
              </a:ext>
            </a:extLst>
          </p:cNvPr>
          <p:cNvCxnSpPr/>
          <p:nvPr/>
        </p:nvCxnSpPr>
        <p:spPr>
          <a:xfrm>
            <a:off x="7162800" y="2362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B9E2A1-5EF5-9352-88D1-82B7A62D2E7D}"/>
              </a:ext>
            </a:extLst>
          </p:cNvPr>
          <p:cNvCxnSpPr/>
          <p:nvPr/>
        </p:nvCxnSpPr>
        <p:spPr>
          <a:xfrm>
            <a:off x="7162800" y="2514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C38EC-B0B0-A2F5-5932-B3A0B797CD59}"/>
              </a:ext>
            </a:extLst>
          </p:cNvPr>
          <p:cNvCxnSpPr>
            <a:cxnSpLocks/>
          </p:cNvCxnSpPr>
          <p:nvPr/>
        </p:nvCxnSpPr>
        <p:spPr>
          <a:xfrm>
            <a:off x="7162800" y="2743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35183-887F-4B27-3753-8E1E14C3CE92}"/>
              </a:ext>
            </a:extLst>
          </p:cNvPr>
          <p:cNvCxnSpPr/>
          <p:nvPr/>
        </p:nvCxnSpPr>
        <p:spPr>
          <a:xfrm>
            <a:off x="7200900" y="3124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6D467B-5B2D-7B22-8390-02E6D0B00319}"/>
              </a:ext>
            </a:extLst>
          </p:cNvPr>
          <p:cNvCxnSpPr/>
          <p:nvPr/>
        </p:nvCxnSpPr>
        <p:spPr>
          <a:xfrm>
            <a:off x="7200900" y="3276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B14AB-AC2D-0BA9-F0D4-09C80B654B7E}"/>
              </a:ext>
            </a:extLst>
          </p:cNvPr>
          <p:cNvCxnSpPr/>
          <p:nvPr/>
        </p:nvCxnSpPr>
        <p:spPr>
          <a:xfrm>
            <a:off x="7200900" y="3505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2FBCB-9460-6187-3B6D-1699E5C4AE1C}"/>
              </a:ext>
            </a:extLst>
          </p:cNvPr>
          <p:cNvCxnSpPr/>
          <p:nvPr/>
        </p:nvCxnSpPr>
        <p:spPr>
          <a:xfrm>
            <a:off x="7200900" y="38862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15AC4-9F39-29FB-A9C3-EB8F7F34449B}"/>
              </a:ext>
            </a:extLst>
          </p:cNvPr>
          <p:cNvCxnSpPr/>
          <p:nvPr/>
        </p:nvCxnSpPr>
        <p:spPr>
          <a:xfrm>
            <a:off x="7200900" y="4038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617B4-E2BF-E5F7-AD7B-7439813A9BA5}"/>
              </a:ext>
            </a:extLst>
          </p:cNvPr>
          <p:cNvCxnSpPr/>
          <p:nvPr/>
        </p:nvCxnSpPr>
        <p:spPr>
          <a:xfrm>
            <a:off x="7200900" y="41910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91BF4B-3DB4-DF82-CA2A-8C707DC92A89}"/>
              </a:ext>
            </a:extLst>
          </p:cNvPr>
          <p:cNvCxnSpPr/>
          <p:nvPr/>
        </p:nvCxnSpPr>
        <p:spPr>
          <a:xfrm>
            <a:off x="7200900" y="44196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A383-E0B0-F734-A9EF-256C694E950B}"/>
              </a:ext>
            </a:extLst>
          </p:cNvPr>
          <p:cNvCxnSpPr/>
          <p:nvPr/>
        </p:nvCxnSpPr>
        <p:spPr>
          <a:xfrm>
            <a:off x="7200900" y="47244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68A98-7DAA-3419-CE6D-DE264DFAA73F}"/>
              </a:ext>
            </a:extLst>
          </p:cNvPr>
          <p:cNvCxnSpPr/>
          <p:nvPr/>
        </p:nvCxnSpPr>
        <p:spPr>
          <a:xfrm>
            <a:off x="7200900" y="4876800"/>
            <a:ext cx="76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2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" y="1310640"/>
            <a:ext cx="6728288" cy="4780599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>
                <a:latin typeface="Arial" panose="020B0604020202020204" pitchFamily="34" charset="0"/>
              </a:rPr>
              <a:t>Encoding/decoding: Phenotype/Genotype variable representation (</a:t>
            </a:r>
            <a:r>
              <a:rPr lang="en-US" b="1" dirty="0">
                <a:latin typeface="Arial" panose="020B0604020202020204" pitchFamily="34" charset="0"/>
              </a:rPr>
              <a:t>binary</a:t>
            </a:r>
            <a:r>
              <a:rPr lang="en-US" dirty="0">
                <a:latin typeface="Arial" panose="020B0604020202020204" pitchFamily="34" charset="0"/>
              </a:rPr>
              <a:t>, integer, </a:t>
            </a:r>
            <a:r>
              <a:rPr lang="en-US" b="1" dirty="0">
                <a:latin typeface="Arial" panose="020B0604020202020204" pitchFamily="34" charset="0"/>
              </a:rPr>
              <a:t>permutation</a:t>
            </a:r>
            <a:r>
              <a:rPr lang="en-US" dirty="0">
                <a:latin typeface="Arial" panose="020B0604020202020204" pitchFamily="34" charset="0"/>
              </a:rPr>
              <a:t>, or real representation).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Tx/>
            </a:pPr>
            <a:r>
              <a:rPr lang="en-US" dirty="0"/>
              <a:t>Steps</a:t>
            </a:r>
            <a:endParaRPr lang="en-US" dirty="0"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Create initial population 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Fitness </a:t>
            </a:r>
            <a:r>
              <a:rPr lang="en-US" dirty="0"/>
              <a:t>e</a:t>
            </a:r>
            <a:r>
              <a:rPr lang="en-US" dirty="0">
                <a:latin typeface="Arial" panose="020B0604020202020204" pitchFamily="34" charset="0"/>
              </a:rPr>
              <a:t>valuation 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Parent selection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Crossover: creation of offsprings 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Mutation:  creation of mutated offsprings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Replacement/repair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Survivor selection</a:t>
            </a:r>
          </a:p>
          <a:p>
            <a:pPr marL="914400" lvl="1" indent="-457200" fontAlgn="base">
              <a:lnSpc>
                <a:spcPct val="11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If Termination condition(s) is met terminate, else repeat Steps 3 through 7 (each iteration is a generation). </a:t>
            </a:r>
          </a:p>
        </p:txBody>
      </p:sp>
      <p:pic>
        <p:nvPicPr>
          <p:cNvPr id="8" name="Picture 7" descr="Source: A Visual Guid to Evolutionary Strategies. https://blog.otoro.net/2017/10/29/visual-evolution-strategies/&#10;">
            <a:extLst>
              <a:ext uri="{FF2B5EF4-FFF2-40B4-BE49-F238E27FC236}">
                <a16:creationId xmlns:a16="http://schemas.microsoft.com/office/drawing/2014/main" id="{1D7E33A4-6FCE-4E4D-A9F4-129CB4F10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50916"/>
            <a:ext cx="4694264" cy="4583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563BD-14BC-104E-BA3A-169F7525EBEA}"/>
              </a:ext>
            </a:extLst>
          </p:cNvPr>
          <p:cNvSpPr txBox="1"/>
          <p:nvPr/>
        </p:nvSpPr>
        <p:spPr>
          <a:xfrm>
            <a:off x="7414432" y="5401454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 Visual Guide to Evolutionary Strategies. </a:t>
            </a:r>
            <a:r>
              <a:rPr lang="en-US" dirty="0">
                <a:hlinkClick r:id="rId4"/>
              </a:rPr>
              <a:t>https://blog.otoro.net/2017/10/29/visual-evolution-strategies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C9F0CD2-4AC1-438F-9BB9-18E293410619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5</a:t>
            </a:fld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FF777556-17BD-42B2-A9E4-53F8150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Overview of GAs</a:t>
            </a:r>
          </a:p>
        </p:txBody>
      </p:sp>
    </p:spTree>
    <p:extLst>
      <p:ext uri="{BB962C8B-B14F-4D97-AF65-F5344CB8AC3E}">
        <p14:creationId xmlns:p14="http://schemas.microsoft.com/office/powerpoint/2010/main" val="346160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0641"/>
            <a:ext cx="4108914" cy="18884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Parent selectors: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Roulette Wheel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Tournament Selection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Rank Selection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475E17-67F1-4D49-BAD7-307CE34D6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30971"/>
              </p:ext>
            </p:extLst>
          </p:nvPr>
        </p:nvGraphicFramePr>
        <p:xfrm>
          <a:off x="836494" y="3429000"/>
          <a:ext cx="5447748" cy="25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755841-F1EF-4946-B1FF-6FA7BF6E1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83499"/>
              </p:ext>
            </p:extLst>
          </p:nvPr>
        </p:nvGraphicFramePr>
        <p:xfrm>
          <a:off x="6691745" y="3428999"/>
          <a:ext cx="4572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4348626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57887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2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9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0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4339"/>
                  </a:ext>
                </a:extLst>
              </a:tr>
            </a:tbl>
          </a:graphicData>
        </a:graphic>
      </p:graphicFrame>
      <p:sp>
        <p:nvSpPr>
          <p:cNvPr id="8" name="Arc 7">
            <a:extLst>
              <a:ext uri="{FF2B5EF4-FFF2-40B4-BE49-F238E27FC236}">
                <a16:creationId xmlns:a16="http://schemas.microsoft.com/office/drawing/2014/main" id="{00DA8B90-5EBD-FB4E-AD76-AD599019A2DA}"/>
              </a:ext>
            </a:extLst>
          </p:cNvPr>
          <p:cNvSpPr/>
          <p:nvPr/>
        </p:nvSpPr>
        <p:spPr>
          <a:xfrm rot="6119072">
            <a:off x="3898497" y="4383397"/>
            <a:ext cx="533400" cy="457200"/>
          </a:xfrm>
          <a:prstGeom prst="arc">
            <a:avLst/>
          </a:prstGeom>
          <a:ln w="50800">
            <a:solidFill>
              <a:schemeClr val="accent4">
                <a:lumMod val="20000"/>
                <a:lumOff val="8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53CC5C3-A695-42F7-AEB0-BB4B7AFBE020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6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44C079-F18F-2D8F-58FD-4D51EF4C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45" y="1828800"/>
            <a:ext cx="5702300" cy="8001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61B9320-F19A-F4A0-EB24-D7073F03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16958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3017520" cy="2042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Crossovers: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050"/>
                </a:solidFill>
              </a:rPr>
              <a:t>One Point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Two points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Uniform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053" y="1548401"/>
            <a:ext cx="5845293" cy="188059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62AC334-596C-4CF9-BE60-96EA6230CA03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7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DE7B3-815E-244D-F2B9-8EFD8C98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084" y="3746791"/>
            <a:ext cx="5950909" cy="2521075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776C7C99-794D-D1B3-6501-388029C8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30251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9825"/>
            <a:ext cx="3550920" cy="21945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Mutators: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Swap Mutation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Scramble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 Flip Mutation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Inversion Mutation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C89B-A0C3-234C-B2B5-CE5E41303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0" y="1905000"/>
            <a:ext cx="6899357" cy="94421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2F9147E-E8C0-4DCE-B8D9-A0EC9897DD7C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8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FC6DAA-1C9D-B2BC-E870-031C5A92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630084"/>
            <a:ext cx="6108700" cy="2502359"/>
          </a:xfrm>
          <a:prstGeom prst="rect">
            <a:avLst/>
          </a:prstGeom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89E9407D-9742-4736-3DC8-9D6E5574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1764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60" y="1299426"/>
            <a:ext cx="3433443" cy="1813560"/>
          </a:xfrm>
        </p:spPr>
        <p:txBody>
          <a:bodyPr>
            <a:normAutofit/>
          </a:bodyPr>
          <a:lstStyle/>
          <a:p>
            <a:pPr marL="275034" lvl="1" indent="0">
              <a:lnSpc>
                <a:spcPct val="100000"/>
              </a:lnSpc>
              <a:buNone/>
            </a:pPr>
            <a:r>
              <a:rPr lang="en-US" dirty="0"/>
              <a:t>Survivor selection: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Fitness Based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Age Based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3C311C-E257-7075-CD38-4E4FD5B5F412}"/>
              </a:ext>
            </a:extLst>
          </p:cNvPr>
          <p:cNvGrpSpPr/>
          <p:nvPr/>
        </p:nvGrpSpPr>
        <p:grpSpPr>
          <a:xfrm>
            <a:off x="3667123" y="1427453"/>
            <a:ext cx="7686676" cy="3643154"/>
            <a:chOff x="2600324" y="2789913"/>
            <a:chExt cx="7686676" cy="36431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D6C89B-A0C3-234C-B2B5-CE5E4130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3526" y="3026840"/>
              <a:ext cx="6686551" cy="3161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DDE13-AEAA-4446-AC2A-887C76C2453D}"/>
                </a:ext>
              </a:extLst>
            </p:cNvPr>
            <p:cNvSpPr txBox="1"/>
            <p:nvPr/>
          </p:nvSpPr>
          <p:spPr>
            <a:xfrm>
              <a:off x="2701924" y="6063735"/>
              <a:ext cx="278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 err="1"/>
                <a:t>i</a:t>
              </a:r>
              <a:endParaRPr lang="en-US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BF07D-A548-2046-B8FA-A26EF398EF99}"/>
                </a:ext>
              </a:extLst>
            </p:cNvPr>
            <p:cNvSpPr txBox="1"/>
            <p:nvPr/>
          </p:nvSpPr>
          <p:spPr>
            <a:xfrm>
              <a:off x="7239000" y="6063735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Generation/population </a:t>
              </a:r>
              <a:r>
                <a:rPr lang="en-US" i="1" dirty="0"/>
                <a:t>i+1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C7215-CA70-3B48-9644-7B317BA54D9C}"/>
                </a:ext>
              </a:extLst>
            </p:cNvPr>
            <p:cNvSpPr txBox="1"/>
            <p:nvPr/>
          </p:nvSpPr>
          <p:spPr>
            <a:xfrm>
              <a:off x="4800600" y="46482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offsprings</a:t>
              </a:r>
              <a:endParaRPr lang="en-US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A80D7-5F47-E546-9FBB-B54DB4B8A8A2}"/>
                </a:ext>
              </a:extLst>
            </p:cNvPr>
            <p:cNvSpPr txBox="1"/>
            <p:nvPr/>
          </p:nvSpPr>
          <p:spPr>
            <a:xfrm>
              <a:off x="2600324" y="2789913"/>
              <a:ext cx="100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5A7812-238F-E949-8B99-73102E7A337B}"/>
                </a:ext>
              </a:extLst>
            </p:cNvPr>
            <p:cNvSpPr txBox="1"/>
            <p:nvPr/>
          </p:nvSpPr>
          <p:spPr>
            <a:xfrm>
              <a:off x="3429000" y="280850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4607C8-95DC-CA4E-94E0-F8CB565F62B4}"/>
                </a:ext>
              </a:extLst>
            </p:cNvPr>
            <p:cNvSpPr txBox="1"/>
            <p:nvPr/>
          </p:nvSpPr>
          <p:spPr>
            <a:xfrm>
              <a:off x="7315200" y="2790982"/>
              <a:ext cx="1007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39722-59C3-6845-9968-90ADEB9BFD78}"/>
                </a:ext>
              </a:extLst>
            </p:cNvPr>
            <p:cNvSpPr txBox="1"/>
            <p:nvPr/>
          </p:nvSpPr>
          <p:spPr>
            <a:xfrm>
              <a:off x="8146441" y="2809573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A8CA70-C359-6D45-8BD7-3AF1BD440EF1}"/>
                </a:ext>
              </a:extLst>
            </p:cNvPr>
            <p:cNvSpPr txBox="1"/>
            <p:nvPr/>
          </p:nvSpPr>
          <p:spPr>
            <a:xfrm>
              <a:off x="4759326" y="3686022"/>
              <a:ext cx="103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Fitness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492B1-14CD-D040-B20B-490A68134565}"/>
                </a:ext>
              </a:extLst>
            </p:cNvPr>
            <p:cNvSpPr txBox="1"/>
            <p:nvPr/>
          </p:nvSpPr>
          <p:spPr>
            <a:xfrm>
              <a:off x="5678184" y="3704409"/>
              <a:ext cx="1560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Chromosome</a:t>
              </a:r>
            </a:p>
          </p:txBody>
        </p:sp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2E25EA-1CD2-4A54-8C7E-E027B372DEBE}"/>
              </a:ext>
            </a:extLst>
          </p:cNvPr>
          <p:cNvSpPr txBox="1">
            <a:spLocks/>
          </p:cNvSpPr>
          <p:nvPr/>
        </p:nvSpPr>
        <p:spPr>
          <a:xfrm>
            <a:off x="11810999" y="6582049"/>
            <a:ext cx="374379" cy="2759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4CE5E1DA-8DF7-FF44-A92B-B9359153D133}" type="slidenum">
              <a:rPr lang="en-US" sz="1000" smtClean="0">
                <a:solidFill>
                  <a:schemeClr val="bg2"/>
                </a:solidFill>
              </a:rPr>
              <a:pPr algn="r">
                <a:defRPr/>
              </a:pPr>
              <a:t>9</a:t>
            </a:fld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2B4699-26FE-5638-EAA1-3F74B1D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49" y="5762194"/>
            <a:ext cx="6616700" cy="304800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F963C359-55F4-9154-C7C3-CB344DE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Evolutionary Operators of GAs</a:t>
            </a:r>
          </a:p>
        </p:txBody>
      </p:sp>
    </p:spTree>
    <p:extLst>
      <p:ext uri="{BB962C8B-B14F-4D97-AF65-F5344CB8AC3E}">
        <p14:creationId xmlns:p14="http://schemas.microsoft.com/office/powerpoint/2010/main" val="39749466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C81D933-9B78-1D4A-8C12-3202BB69687E}" vid="{A7D555CF-1B06-214F-940B-C97E63729543}"/>
    </a:ext>
  </a:extLst>
</a:theme>
</file>

<file path=ppt/theme/theme4.xml><?xml version="1.0" encoding="utf-8"?>
<a:theme xmlns:a="http://schemas.openxmlformats.org/drawingml/2006/main" name="INLwhite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04969E66C47D43B72D976B0F2EDCB6" ma:contentTypeVersion="11" ma:contentTypeDescription="Create a new document." ma:contentTypeScope="" ma:versionID="afe61b6fc7d66b9fc94ea4b6fed94eb9">
  <xsd:schema xmlns:xsd="http://www.w3.org/2001/XMLSchema" xmlns:xs="http://www.w3.org/2001/XMLSchema" xmlns:p="http://schemas.microsoft.com/office/2006/metadata/properties" xmlns:ns2="e6cba3a1-1013-472a-b3ba-ce16017401c5" xmlns:ns3="40a6561d-8ad2-48c6-b10d-6c4d8e9afc2c" targetNamespace="http://schemas.microsoft.com/office/2006/metadata/properties" ma:root="true" ma:fieldsID="9bf3c75cdcae3d05d928c745cb6b78ee" ns2:_="" ns3:_="">
    <xsd:import namespace="e6cba3a1-1013-472a-b3ba-ce16017401c5"/>
    <xsd:import namespace="40a6561d-8ad2-48c6-b10d-6c4d8e9afc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cba3a1-1013-472a-b3ba-ce16017401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6561d-8ad2-48c6-b10d-6c4d8e9afc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74CE4-5A4A-4679-AC26-1D701C68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cba3a1-1013-472a-b3ba-ce16017401c5"/>
    <ds:schemaRef ds:uri="40a6561d-8ad2-48c6-b10d-6c4d8e9afc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ED7726-4963-492E-94A9-D39640D2044A}">
  <ds:schemaRefs>
    <ds:schemaRef ds:uri="http://purl.org/dc/dcmitype/"/>
    <ds:schemaRef ds:uri="http://purl.org/dc/terms/"/>
    <ds:schemaRef ds:uri="e6cba3a1-1013-472a-b3ba-ce16017401c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0a6561d-8ad2-48c6-b10d-6c4d8e9afc2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A55C0F-8F6E-4EA0-A56B-DFAF5E6CC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1989</Words>
  <Application>Microsoft Macintosh PowerPoint</Application>
  <PresentationFormat>Widescreen</PresentationFormat>
  <Paragraphs>402</Paragraphs>
  <Slides>33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Courier New</vt:lpstr>
      <vt:lpstr>Helvetica</vt:lpstr>
      <vt:lpstr>Myriad Pro Condensed</vt:lpstr>
      <vt:lpstr>Times New Roman</vt:lpstr>
      <vt:lpstr>Wingdings</vt:lpstr>
      <vt:lpstr>Office Theme</vt:lpstr>
      <vt:lpstr>INL 2020</vt:lpstr>
      <vt:lpstr>1_Office Theme</vt:lpstr>
      <vt:lpstr>INLwhite</vt:lpstr>
      <vt:lpstr>PowerPoint Presentation</vt:lpstr>
      <vt:lpstr>Genetic Algorithms: Overview</vt:lpstr>
      <vt:lpstr>Notation</vt:lpstr>
      <vt:lpstr>Flowchart and Corresponding Input</vt:lpstr>
      <vt:lpstr>Overview of GAs</vt:lpstr>
      <vt:lpstr>Evolutionary Operators of GAs</vt:lpstr>
      <vt:lpstr>Evolutionary Operators of GAs</vt:lpstr>
      <vt:lpstr>Evolutionary Operators of GAs</vt:lpstr>
      <vt:lpstr>Evolutionary Operators of GAs</vt:lpstr>
      <vt:lpstr>Evolutionary Operators of GAs</vt:lpstr>
      <vt:lpstr>Demonstration: Initial Loading Simplified Problem</vt:lpstr>
      <vt:lpstr>Demonstration: Initial Results</vt:lpstr>
      <vt:lpstr>User-defined objective function via external models</vt:lpstr>
      <vt:lpstr>User-defined Constraints in the external model/and Functions</vt:lpstr>
      <vt:lpstr>User-defined Constraints in the external model/and Functions</vt:lpstr>
      <vt:lpstr>Hands-on session</vt:lpstr>
      <vt:lpstr>Exercise1 (1_GA_MaxwRep.xml)</vt:lpstr>
      <vt:lpstr>Exercise1 (1_GA_MaxwRep.xml)</vt:lpstr>
      <vt:lpstr>Exercise2 (2_GA_MinRep.xml)</vt:lpstr>
      <vt:lpstr>Exercise2 (2_GA_MinwoRep.xml)</vt:lpstr>
      <vt:lpstr>Exercise3 (Maximization with explicit constraints) start from the starter exercise 2</vt:lpstr>
      <vt:lpstr>Exercise3</vt:lpstr>
      <vt:lpstr>Exercise3 (Max w/o Rep with Constraints)</vt:lpstr>
      <vt:lpstr>Exercise4 (Continuous problem with implicit constraint)</vt:lpstr>
      <vt:lpstr>Exercise4 (Continuous problem with implicit constraint)</vt:lpstr>
      <vt:lpstr>Exercise4 (Continuous problem with implicit constraint)</vt:lpstr>
      <vt:lpstr>Exercise4 (Continuous problem with implicit constraint)</vt:lpstr>
      <vt:lpstr>Backup Slides</vt:lpstr>
      <vt:lpstr>PowerPoint Presentation</vt:lpstr>
      <vt:lpstr>Enhancements and Acceleration</vt:lpstr>
      <vt:lpstr>PowerPoint Presentation</vt:lpstr>
      <vt:lpstr>Thank you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</cp:revision>
  <cp:lastPrinted>2022-07-25T02:24:21Z</cp:lastPrinted>
  <dcterms:created xsi:type="dcterms:W3CDTF">2017-05-03T14:56:50Z</dcterms:created>
  <dcterms:modified xsi:type="dcterms:W3CDTF">2022-07-25T06:32:57Z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0x0101004404969E66C47D43B72D976B0F2EDCB6</vt:lpwstr>
  </property>
</Properties>
</file>